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9"/>
  </p:notesMasterIdLst>
  <p:sldIdLst>
    <p:sldId id="256" r:id="rId2"/>
    <p:sldId id="260" r:id="rId3"/>
    <p:sldId id="263" r:id="rId4"/>
    <p:sldId id="266" r:id="rId5"/>
    <p:sldId id="270" r:id="rId6"/>
    <p:sldId id="774" r:id="rId7"/>
    <p:sldId id="271" r:id="rId8"/>
    <p:sldId id="257" r:id="rId9"/>
    <p:sldId id="345" r:id="rId10"/>
    <p:sldId id="272" r:id="rId11"/>
    <p:sldId id="275" r:id="rId12"/>
    <p:sldId id="276" r:id="rId13"/>
    <p:sldId id="277" r:id="rId14"/>
    <p:sldId id="278" r:id="rId15"/>
    <p:sldId id="279" r:id="rId16"/>
    <p:sldId id="775" r:id="rId17"/>
    <p:sldId id="777" r:id="rId18"/>
    <p:sldId id="778" r:id="rId19"/>
    <p:sldId id="781" r:id="rId20"/>
    <p:sldId id="780" r:id="rId21"/>
    <p:sldId id="782" r:id="rId22"/>
    <p:sldId id="779" r:id="rId23"/>
    <p:sldId id="784" r:id="rId24"/>
    <p:sldId id="785" r:id="rId25"/>
    <p:sldId id="783" r:id="rId26"/>
    <p:sldId id="280" r:id="rId27"/>
    <p:sldId id="415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772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761" r:id="rId48"/>
    <p:sldId id="300" r:id="rId49"/>
    <p:sldId id="301" r:id="rId50"/>
    <p:sldId id="350" r:id="rId51"/>
    <p:sldId id="303" r:id="rId52"/>
    <p:sldId id="304" r:id="rId53"/>
    <p:sldId id="305" r:id="rId54"/>
    <p:sldId id="306" r:id="rId55"/>
    <p:sldId id="307" r:id="rId56"/>
    <p:sldId id="309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41" r:id="rId82"/>
    <p:sldId id="342" r:id="rId83"/>
    <p:sldId id="343" r:id="rId84"/>
    <p:sldId id="773" r:id="rId85"/>
    <p:sldId id="261" r:id="rId86"/>
    <p:sldId id="262" r:id="rId87"/>
    <p:sldId id="344" r:id="rId88"/>
  </p:sldIdLst>
  <p:sldSz cx="9144000" cy="6858000" type="screen4x3"/>
  <p:notesSz cx="9144000" cy="6858000"/>
  <p:custDataLst>
    <p:tags r:id="rId90"/>
  </p:custDataLst>
  <p:defaultTextStyle/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1818"/>
    <p:restoredTop sz="96326"/>
  </p:normalViewPr>
  <p:slideViewPr>
    <p:cSldViewPr>
      <p:cViewPr>
        <p:scale>
          <a:sx n="217" d="100"/>
          <a:sy n="217" d="100"/>
        </p:scale>
        <p:origin x="2344" y="144"/>
      </p:cViewPr>
      <p:guideLst>
        <p:guide orient="horz" pos="3168"/>
        <p:guide pos="2448"/>
      </p:guideLst>
    </p:cSldViewPr>
  </p:slideViewPr>
  <p:outlineViewPr>
    <p:cViewPr>
      <p:scale>
        <a:sx n="33" d="100"/>
        <a:sy n="33" d="100"/>
      </p:scale>
      <p:origin x="0" y="-181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>
        <p:scale>
          <a:sx n="200" d="100"/>
          <a:sy n="200" d="100"/>
        </p:scale>
        <p:origin x="-840" y="-22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gs" Target="tags/tag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0T06:34:39.27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 24575,'70'8'0,"0"0"0,24 2 0,-33-2 0,-48-7 0,-6-1 0,-6 0 0,5 0 0,6-1 0,3 1 0,13-2 0,-3 0 0,7 1 0,-7 0 0,-5 1 0,-10 0 0,-5 0 0,-4 0 0,2 0 0,5 0 0,7 0 0,22-1 0,13 1 0,8-1 0,15 1 0,-16 0 0,7 0 0,-20 0 0,-3 0 0,-16 0 0,-6 0 0,-12 0 0,-3 0 0,3-1 0,4 1 0,11-2 0,-3 2 0,14-2 0,1 2 0,6-1 0,13 1 0,-7 0 0,8 0 0,-18 0 0,-7 0 0,-17 0 0,-6 0 0,1 0 0,10 1 0,29 3 0,16 2 0,-13-1 0,4 0 0,2 1 0,1 0 0,4 1 0,0 0 0,6 1 0,-2 0 0,34 3 0,-44-4 0,-2 0 0,12 0 0,2 3 0,-22-4 0,-7-1 0,-8-3 0,-14-1 0,-5-1 0,-6 0 0,-2 0 0,2 0 0,6 0 0,18 1 0,18 4 0,21 0 0,0 5 0,5 0 0,-19-3 0,2 0-370,9 1 0,7 0 1,-5 0 369,-1 1 0,0 0 0,23 2 0,0 1-42,-23-4 0,-4 0 42,-3-1 0,-3 0 0,22 0 0,-30-4 0,-13 0 0,-19-2 1104,-6-1-1104,-6 0 89,3 0-89,12 0 0,6 0 0,18 0 0,4 0 0,9 0 0,15 0 0,-3 0 0,31 0 0,-18 0 0,-27-1 0,0 0 0,29-1 0,-4-3 0,-8 0 0,-21 0 0,2 2 0,-22 1 0,-5 1 0,-15 1 0,-3-1 0,-5 1 0,3 0 0,1-1 0,4 1 0,2-2 0,14 0 0,15-4 0,8 1 0,16-2 0,-3 2 0,8 0 0,-2-1 0,-11 1 0,-1 0 0,-19 1 0,-2 2 0,-10 1 0,0 1 0,2-1 0,2 1 0,-2 0 0,-10 0 0,-8 0 0,-3 0 0,-1 0 0,6 0 0,3-1 0,19 1 0,6-1 0,23 1 0,-6-1 0,17 1 0,4-1 0,8-1 0,-28 2 0,1 0 0,-3-1 0,0 1 0,15 0 0,1 0 0,-6 0 0,-2 0 0,-2 0 0,-1 1 0,1-1 0,-3 0 0,22 1 0,4-1 0,-33 0 0,-10 0 0,-17 0 0,-10 0 0,-7-1 0,-4 1 0,-1 0 0,2 0 0,3 0 0,7-1 0,15 0 0,14-1 0,15-1 0,18-3 0,-2 0 0,19-4 0,-24 1 0,17-2 0,-7 4 0,-2-2 0,10 1 0,-30 2 0,5-1 0,-21 3 0,-7 2 0,-8 1 0,-10 1 0,-3-1 0,-6 1 0,-2 0 0,-1 0 0,2 0 0,5 0 0,9 0 0,11 0 0,5-1 0,10 1 0,-11-1 0,3 1 0,-8-1 0,-4 1 0,7-1 0,1 1 0,21 1 0,4-1 0,23 1 0,6-1 0,-6 1 0,-1 1 0,-23-1 0,0 0 0,-18-1 0,4 0 0,-14 0 0,-3 0 0,-1 0 0,-7-1 0,6 1 0,-4-1 0,0 1 0,0-2 0,-3 2 0,7-2 0,-1 0 0,7-1 0,0 0 0,-2 1 0,2 1 0,-3-1 0,9 0 0,-1 0 0,0 0 0,1 0 0,-7 1 0,2 0 0,-9-1 0,-1 1 0,-7 0 0,2-1 0,3-3 0,2 1 0,11-5 0,-2 2 0,12-3 0,-2 2 0,-1-1 0,3 1 0,-7 2 0,11-1 0,-2 1 0,-1 2 0,-5 1 0,-11 1 0,-2 1 0,-4-1 0,6 2 0,6-1 0,3 1 0,7 0 0,-4 0 0,9 0 0,-6 1 0,11 1 0,0 0 0,3-1 0,9 0 0,-9 0 0,16 1 0,6 1 0,-2 1 0,11 4 0,-23-4 0,11 5 0,-19-6 0,15 5 0,-17-3 0,0 0 0,-7 0 0,-14-4 0,-2 0 0,-11-1 0,-7 0 0,-6 0 0,-4 0 0,0 0 0,4 0 0,3 0 0,3 0 0,8 0 0,3 0 0,16 0 0,-2 0 0,15 0 0,-7 0 0,0-1 0,-1 1 0,-11-2 0,8 1 0,-4-1 0,-1 0 0,4-1 0,-8 2 0,7 0 0,-13 1 0,5-1 0,-5 1 0,1-1 0,11 1 0,-3-1 0,19 0 0,-7 1 0,18-2 0,-6 1 0,5 1 0,12-2 0,-11 1 0,30 0 0,0 2 0,2 0 0,-42 0 0,-1-1 0,28 0 0,11 0 0,-28 0 0,1 0 0,-19 0 0,-6 0 0,-6 0 0,-12 0 0,-2 0 0,-10 0 0,-4 0 0,-4 0 0,-2 0 0,2 0 0,-1 0 0,4 0 0,4 0 0,15 0 0,9 0 0,13 0 0,17 0 0,-4 1 0,14 0 0,-19 0 0,3-1 0,-14 0 0,-2 0 0,0 0 0,-12 0 0,8 0 0,-7 0 0,-1 0 0,-4 0 0,-11 0 0,-3 0 0,-8 0 0,-2 0 0,0 0 0,2-1 0,6 0 0,1 0 0,10 1 0,6-1 0,8 0 0,18 1 0,5 0 0,30-3 0,-5 2 0,-27 0 0,3 0 0,-2 0 0,0 2 0,3-1 0,2 0 0,6 0 0,0 0 0,-9 0 0,1 0 0,11 0 0,-2 0 0,-13 0 0,-1 0 0,10 0 0,-2 0 0,29 0 0,-10 0 0,-19 0 0,-20 0 0,9 0 0,1 0 0,-2 0 0,-2 0 0,-19 0 0,-1 0 0,-12 0 0,1 0 0,-2 0 0,0-1 0,0 1 0,-4-1 0,-3 1 0,-5 0 0,-1 0 0,1-1 0,4 1 0,15 0 0,4-1 0,17 0 0,-2 1 0,1 0 0,-1 0 0,-9 0 0,5 0 0,-5-1 0,10-1 0,-1 1-6784,6-1 6784,10 2 0,-8-1 0,10 0 0,-16 0 0,2-2 0,-6 0 0,-7 1 6784,-5 1-6784,-12 1 0,-1 0 0,-6 0 0,-2 0 0,0 0 0,0-1 0,1 1 0,2-1 0,7 0 0,14 0 0,11 0 0,28 0 0,0 0 0,23 1 0,-19 0 0,10-1 0,-21 1 0,-4-2 0,0 1 0,-10 1 0,17 0 0,-5 0 0,1 0 0,-2-2 0,-15 2 0,-4-1 0,-18 1 0,-3 0 0,-5 0 0,0 0 0,6 0 0,-4 0 0,8 0 0,-6 0 0,8 0 0,-1 0 0,5 0 0,7 0 0,-1 0 0,8 0 0,-2 0 0,-5 1 0,-5-1 0,-16 1 0,-8-1 0,-7 0 0,1 0 0,3 0 0,5 0 0,6 0 0,2 0 0,11 0 0,-4 1 0,14 0 0,-11 1 0,-3-1 0,-14 0 0,-10-1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0T06:34:44.0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0 141 24575,'49'0'0,"7"0"0,-1 0 0,5 1 0,-4 0 0,3 0-894,31 0 1,3 0 893,-17-1 0,1 0 0,22-1 0,1 0 0,-20 0 0,-4 0 0,-6-1 0,-3 1 289,-5-1 0,-5 1-289,17-2 295,6 0-295,-21 1 0,-7 2 0,0-2 914,-9 1-914,9-2 0,-9 1 0,9-1 0,-5 0 0,-3-1 0,1 1 0,-14 1 0,3-1 0,-11 1 0,6 0 0,4-2 0,4 0 0,14-4 0,-3 2 0,11-2 0,-1 3 0,4-1 0,9 0 0,1-1 0,22 0 0,-11 3 0,-28 3 0,1 0 0,42-1 0,1 0 0,-2-3 0,-32 1 0,1 0 0,-22 1 0,2 0 0,-7 1 0,-5 1 0,-6-1 0,-11 2 0,-6-1 0,-6 1 0,-1 0 0,8 0 0,3-1 0,10 1 0,-3 0 0,11 1 0,-6 0 0,6 2 0,-8-1 0,-7-1 0,-8 0 0,-7-1 0,-1 0 0,-1 0 0,0 0 0,2 0 0,3 1 0,16 2 0,12 4 0,36 6 0,17 7 0,-39-10 0,3 0 0,14 3 0,0 1 0,-16-4 0,0-1 0,15 4 0,-2-1 0,20 2 0,-7-2 0,-37-7 0,-16-3 0,-16-2 0,-4 0 0,1 0 0,0 0 0,4 0 0,10 0 0,10 0 0,24 0 0,10 1 0,28-1 0,7 1 0,0-2 0,-41 0 0,0-1 0,35-4 0,-31 3 0,0 0 0,34-1 0,-36 1 0,1 1 0,-6 1 0,-1 1 0,48-2 0,-44 1 0,-2 1 0,21 0 0,14 0 0,-30-2 0,5 0 0,-17-2 0,-11 3 0,-6-1 0,-10 2 0,1-1 0,-4 1 0,-1-1 0,2 0 0,-3 0 0,2-1 0,-2 2 0,8-1 0,1 1 0,5 0 0,5 0 0,-3-1 0,11 1 0,-6-1 0,-3 1 0,-11 0 0,-8 0 0,-6 0 0,-4 0 0,-1 0 0,3-1 0,5 0 0,3 1 0,4-1 0,-1 0 0,6 0 0,0-1 0,4 1 0,4-1 0,-6 0 0,2 0 0,-11 0 0,-6 1 0,-7 1 0,-2-1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0T06:35:13.0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21 24575,'9'2'0,"18"-1"0,8-4 0,25-1 0,-1 0 0,1-1 0,-7 2 0,-23 1 0,-9 0 0,-15 1 0,-5 1 0,1 0 0,-1 0 0,1 0 0,0 0 0,4 0 0,1 0 0,3 0 0,-2 0 0,1 0 0,-4 0 0,-1 0 0,-2 0 0,0 0 0,0 0 0,2 0 0,3 0 0,4 0 0,3 0 0,10 0 0,-4 0 0,6 0 0,-9 1 0,-5-1 0,-7 1 0,-3 0 0,-2 2 0,0 1 0,0 0 0,0-1 0,0 0 0,0 0 0,1 0 0,-1-1 0,0 0 0,1-1 0,-1 1 0,0-1 0,1 1 0,-1-1 0,0 0 0,0 1 0,0-1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0T06:36:36.90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44242.95313"/>
      <inkml:brushProperty name="anchorY" value="-29338.78516"/>
      <inkml:brushProperty name="scaleFactor" value="0.5"/>
    </inkml:brush>
  </inkml:definitions>
  <inkml:trace contextRef="#ctx0" brushRef="#br0">1 81 24575,'61'-1'0,"1"1"0,18-2 0,7 2 0,5 0 0,-35 0 0,-2-1 0,3 2 0,-1 0 0,-1-2 0,-3 1 0,23-2 0,-2 1 0,-35 0 0,-10 1 0,-18 0 0,-5 0 0,4-1 0,8 0 0,16-1 0,15-1 0,5 0 0,10-2 0,-17 3 0,5 0 0,-17 1 0,2 0 0,-7 1 0,-4-2 0,2 1 0,-7-2 0,4 1 0,-9 1 0,-3 0 0,-8 1 0,-3 0 0,1 0 0,2 0 0,4-1 0,12 0 0,12 0 0,8-1 0,13 2 0,0-4 0,24-2 0,9-1 0,-1 0 0,14 3 0,-25 1 0,15 2 0,-28-2 0,2 3 0,-25-2 0,-6 2 0,-12-1 0,-12 1 0,-4 0 0,-3 0 0,1 0 0,9 0 0,18 0 0,8 2 0,12 0 0,11 0 0,-7 0 0,13-1 0,-15 1 0,1 0 0,-13-2 0,-4 0 0,-4 0 0,-6 1 0,7 0 0,1 0 0,3 0 0,1 0 0,-6-1 0,6 1 0,-7-1 0,11 1 0,1 1 0,11 2 0,22 2 0,-2-1 0,24 0 0,-24-2 0,6-2 0,-23 0 0,-6-1 0,-3 0 0,-14 0 0,-3 0 0,-16 0 0,-7 0 0,-6 0 0,1 0 0,4 0 0,6-1 0,12 0 0,3-1 0,10-1 0,-10 1 0,-4 0 0,-13 1 0,-5 0 0,-2 1 0,0 0 0,4 0 0,15-1 0,8 1 0,11-1 0,5 1 0,-15 0 0,-7 0 0,-17 0 0,-6 0 0,-3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0T06:36:47.39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69718.1875"/>
      <inkml:brushProperty name="anchorY" value="-39922.79688"/>
      <inkml:brushProperty name="scaleFactor" value="0.5"/>
    </inkml:brush>
  </inkml:definitions>
  <inkml:trace contextRef="#ctx0" brushRef="#br0">0 43 24575,'11'0'0,"6"1"0,6-1 0,13 1 0,12 1 0,4-1 0,20 0 0,-8-1 0,20-1 0,-26-1 0,2 0 0,-29-1 0,-10 3 0,-12-1 0,-7 1 0,0 0 0,3 0 0,7-2 0,4 0 0,13-1 0,4-2 0,5 2 0,11-3 0,-10 1 0,6 2 0,-14-1 0,6 2 0,0 1 0,2 0 0,9 1 0,-9 0 0,11 0 0,-10-1 0,8 1 0,-4-1 0,2 1 0,13 1 0,-3-1 0,18 3 0,-11-3 0,-5 2 0,-5-1 0,-9 1 0,23 1 0,-4-1 0,22 2 0,-8-1 0,-10 0 0,0-1 0,-19-2 0,10 0 0,-13 1 0,7 0 0,-3 0 0,-4-1 0,-2 1 0,-16 0 0,-5-1 0,-7 0 0,-2 2 0,7-2 0,-1 1 0,10-1 0,-4 1 0,12 0 0,7 1 0,10 2 0,17 2 0,-6 0 0,11 2 0,-16-4 0,16 4 0,-8-3 0,-4 2 0,-1-3 0,-21-1 0,1-3 0,-14 1 0,-9-1 0,-11 0 0,-7 0 0,2 0 0,3 0 0,9 0 0,11 0 0,6 1 0,22 1 0,0 4 0,33 3 0,1 2 0,-1-3 0,-4-1 0,-33-3 0,-11-2 0,-24-1 0,-7-1 0,-8 0 0,3 0 0,6 0 0,7-1 0,14 1 0,4-2 0,12 2 0,-3-1 0,10 1 0,-10 0 0,-7 0 0,-17 0 0,-12 0 0,-4 0 0,-2 0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0T06:36:58.516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77211.04688"/>
      <inkml:brushProperty name="anchorY" value="-51333.01953"/>
      <inkml:brushProperty name="scaleFactor" value="0.5"/>
    </inkml:brush>
  </inkml:definitions>
  <inkml:trace contextRef="#ctx0" brushRef="#br0">0 1 24575,'12'0'0,"11"1"0,12 0 0,40 0 0,17 2 0,-29 1 0,4 0 0,3-1 0,-1 1 0,-6 1 0,-1 1 0,6-2 0,-3 0 0,25 1 0,6-3 0,-33-2 0,-1 0 0,-15 0 0,-10 0 0,-8 0 0,-12 0 0,-3 0 0,-4 0 0,5-2 0,7 0 0,2 0 0,14-1 0,-1 0 0,28-1 0,17 0 0,8 0 0,-37 3 0,0-1 0,30 1 0,-32 0 0,0 1 0,25 0 0,11 0 0,-27 0 0,0 0 0,-19 0 0,-12 0 0,-13 0 0,-8 0 0,0 0 0,0-1 0,6 0 0,14-1 0,9 0 0,30 0 0,2 0 0,31 1 0,-45 1 0,1 0 0,2 0 0,1 0 0,13 0 0,0 0 0,-13 0 0,1 0-269,22 1 0,0 0 269,-21-1 0,0 0 0,20 1 0,0 0 0,-17-1 0,-4 0 0,-1 0 0,-2 0 0,43 0 0,-39 0 0,-12 0 0,-26 0 0,-8 0 538,-10 0-538,-2 0 0,-2 0 0,2 0 0,1 0 0,1 0 0,4 0 0,3 0 0,11 0 0,7 0 0,4 1 0,6-1 0,-4 2 0,11 0 0,-7 1 0,8 1 0,-8 0 0,-5-2 0,-3-1 0,-7-1 0,7 1 0,-8-1 0,2 0 0,-11 1 0,-4-1 0,-5 1 0,-4-1 0,1 0 0,2 1 0,4-1 0,5 1 0,14-1 0,12 1 0,38 3 0,-3-1 0,-19 2 0,1 2 0,-4-3 0,-1 1 0,-1 1 0,0 0 0,9-1 0,-3 0 0,29 3 0,-32-3 0,0-1 0,25 3 0,-28-3 0,1-1 0,31 1 0,-3 1 0,-7-2 0,-28-1 0,8 0 0,-10-1 0,0 0 0,3 0 0,-7-1 0,15 1 0,-3 2 0,19 1 0,-3 2 0,2-1 0,6 2 0,-12-2 0,23 2 0,-14 0 0,8-1 0,-17 0 0,-15-4 0,-11 0 0,-19-2 0,-5 1 0,-8-1 0,-2 0 0,0 0 0,0 0 0,0 0 0,3 0 0,11 0 0,10 0 0,26 1 0,18 1 0,7-1 0,16 1 0,-27 0 0,2-1 0,-28 0 0,-9-1 0,-14 0 0,-8 0 0,-5 0 0,-4 0 0,2 0 0,2 0 0,4 0 0,3 0 0,13-2 0,10 0 0,13-1 0,17-2 0,-6-1 0,14-3 0,-20 4 0,4-1 0,-12 2 0,-3 0 0,-7-1 0,-12 2 0,-8 2 0,-9 1 0,-3 0 0,-2 0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10T06:37:08.337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91737.59375"/>
      <inkml:brushProperty name="anchorY" value="-63551.64453"/>
      <inkml:brushProperty name="scaleFactor" value="0.5"/>
    </inkml:brush>
  </inkml:definitions>
  <inkml:trace contextRef="#ctx0" brushRef="#br0">0 0 24575,'37'1'0,"7"2"0,29 4 0,-25-2 0,2 2 0,3 0 0,2 0 0,10 3 0,1-1 0,-12-3 0,-1 1 0,9 0 0,-1-1 0,28-1 0,-42-2 0,-1-2 0,22 0 0,-12-1 0,-13 0 0,-21 0 0,-8 0 0,-10 0 0,-1 0 0,1 0 0,2 0 0,8 0 0,8-1 0,23-2 0,9-1 0,32-2 0,3 2 0,-42 0 0,1 1 0,4 2 0,-1 0 0,26-1 0,8 0 0,-31 1 0,-1-2 0,-21 1 0,-6 1 0,-11-1 0,-8 2 0,-2 0 0,-3 0 0,0 0 0,2 0 0,1 0 0,12 0 0,5 0 0,27-1 0,0 0 0,32-2 0,-3 2 0,-1-2 0,5 3 0,-19-1 0,23-1 0,-12 2 0,-28 1 0,1-1 0,29 2 0,-3 1 0,0 0 0,-16 0 0,10 0 0,-13 0 0,18 0 0,3 0 0,7 0 0,-33-2 0,0 0 0,28 1 0,-28-1 0,0-1 0,38 5 0,-7-1 0,-2-1 0,-31-2 0,-2-1 0,-21 0 0,-2 0 0,-8 0 0,-1 0 0,-1 0 0,3 0 0,12 0 0,1 1 0,14-1 0,2 1 0,6 0 0,12 0 0,-5 1 0,12 1 0,-14-1 0,10-1 0,-7 0 0,-3-1 0,4 1 0,-16-1 0,12 1 0,-4-1 0,12 1 0,-3-1 0,-4 3 0,-1-1 0,-13 1 0,9-1 0,-9 1 0,15-1 0,1 3 0,13-1 0,14 0 0,-7-1 0,-29-1 0,1 1 0,27-1 0,-25 1 0,1 1 0,-3 0 0,1 0 0,5 0 0,1 1 0,11 2 0,-1 0 0,-14-1 0,0 0 0,11 3 0,-1 0 0,24 1 0,-6-1 0,-25-7 0,-21-1 0,-11-1 0,-14 1 0,-3-1 0,-3 0 0,2 0 0,5 0 0,3 0 0,6 0 0,-2 0 0,9 1 0,-2 0 0,4 0 0,-4 0 0,-3-1 0,-2 0 0,-7 0 0,-3 0 0,-5 0 0,-3 0 0,-1 0 0,2 0 0,0 0 0,1 0 0,-1 0 0,-1 0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ACF022-F3FA-2C4A-8D8C-DA8D9D743FEB}" type="datetimeFigureOut">
              <a:rPr lang="en-US" smtClean="0"/>
              <a:t>1/15/20</a:t>
            </a:fld>
            <a:endParaRPr 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zh-TW" altLang="en-US"/>
              <a:t>編輯母片文字樣式
第二層
第三層
第四層
第五層</a:t>
            </a:r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95A8E8-8ACB-FB4E-AAEF-4AC0951109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011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aidu.com/s?tn=84053098_dg&amp;wd=%E5%88%98%E9%A9%BE&amp;usm=1&amp;ie=utf-8&amp;rsv_cq=%E8%83%A1%E9%A3%8E%E4%B8%8D%E5%BC%80%E8%8A%B1%2C%E5%9B%9B%E6%B0%94%E5%A4%9A%E4%BD%9C%E9%9B%AA&amp;rsv_dl=0_left_exactqa_detail_28217" TargetMode="External"/><Relationship Id="rId3" Type="http://schemas.openxmlformats.org/officeDocument/2006/relationships/hyperlink" Target="http://www.baidu.com/link?url=YTYLfbTTQdIsOC588jearTxoukzCd0GSny6Tpl33GklN9ohoBKjPwdTfRNdmehdMITMPInNZKfX6aAnhQ4T_qcIkDv-DgxR4K8fXvWTjsq90BhTEb0mdAIZcUlSZbxpHE4QC-e-eV7SJCsoEbdgqdrpl-qEaGYCPbuQc55p9DwdmkgdnBWXQtDgg5fWyq6GJ3vyi9LQXhUzy9vMpUWDgnNIgN9I4OhWbIS3O3-f3Vm0ySl3jeI651jCoaaSiYUctJ6_ybE0epV1l2YOujMS9H_" TargetMode="External"/><Relationship Id="rId7" Type="http://schemas.openxmlformats.org/officeDocument/2006/relationships/hyperlink" Target="http://www.baidu.com/link?url=5nDGVCRMrYoNQ62M0eoj0X-rTlocv09oqW7JuRiP8jRbvKsY8hSwr0Q_w2t0tcOCPRLWMBymrXDzQR_xoLX2sAmd982_Xfq64HXFom5O492ODpy972tpRh_OPnynEAfgJ43DvjpUwzj2LOt7SsV2y1x4y3IVZQ6_Lxa3-06nVP9-j-N8sxoytBqq7EJCizxlDtUJb4v1U393VWJ9x1xigdhBDUWyoCdSO6JTLAeTz2dTulc6lRJIm-5gSziMMEt7wg_dpc70mtljc76it-c2Kq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baidu.com/s?tn=84053098_dg&amp;wd=%E6%9D%8E%E5%B3%A4&amp;usm=1&amp;ie=utf-8&amp;rsv_cq=%E7%B4%AB%E9%99%8C%E8%BF%BD%E9%9A%8F%E6%97%A5%2C%E9%9D%92%E9%97%A8%E7%9B%B8%E8%A7%81%E6%97%B6&amp;rsv_dl=0_left_exactqa_detail_28239" TargetMode="External"/><Relationship Id="rId5" Type="http://schemas.openxmlformats.org/officeDocument/2006/relationships/hyperlink" Target="http://www.baidu.com/link?url=EEM5vfj4W_QxOqlF6dcbbOVPrjl3RIRrEhRCCtOeDNjfyrugciIH__WUvFcrhX8fWwMmQtRF5Rttj7pZs5B_sPmPzcG9-Vnyt0K_4tLwi25G60yOj1MoHrRjL6JchVhRMWAVsTel-awP6hMeXrMVwhvLbACzFqlHTO-mv6Qi4Txag6UQ_W22fRX_aNUSZ_FC-LwrhBW_PveLMQfnn0UnvugaPb68VroVIx2v2ZEywj-xBa2utiY7OCRAXRW0z3OfMznB9A4oRQtlRfKYO5hAWq" TargetMode="External"/><Relationship Id="rId4" Type="http://schemas.openxmlformats.org/officeDocument/2006/relationships/hyperlink" Target="https://www.baidu.com/s?tn=84053098_dg&amp;wd=%E4%BD%9A%E5%90%8D&amp;usm=1&amp;ie=utf-8&amp;rsv_cq=%E5%8D%97%E9%99%8C%E6%98%A5%E9%A3%8E%E6%97%A9%2C%E4%B8%9C%E9%82%BB%E5%8E%BB%E6%97%A5%E6%96%9C&amp;rsv_dl=0_left_exactqa_detail_28239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5A8E8-8ACB-FB4E-AAEF-4AC09511095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656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5A8E8-8ACB-FB4E-AAEF-4AC09511095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174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aseline="0" dirty="0"/>
              <a:t>如前面所说，在知识图谱中，知识通常被结构化成三元组的形式。而知识图谱补全主要致力于补全三元组，即预测三元组中缺失的元素。按照缺失元素的类型，通常把</a:t>
            </a:r>
            <a:r>
              <a:rPr lang="en-US" altLang="zh-CN" baseline="0" dirty="0"/>
              <a:t>KGC</a:t>
            </a:r>
            <a:r>
              <a:rPr lang="zh-CN" altLang="en-US" baseline="0" dirty="0"/>
              <a:t>分成两个任务：实体预测和关系预测。</a:t>
            </a:r>
            <a:r>
              <a:rPr lang="en-US" altLang="zh-CN" baseline="0" dirty="0"/>
              <a:t>Normal KGC</a:t>
            </a:r>
            <a:r>
              <a:rPr lang="zh-CN" altLang="en-US" baseline="0" dirty="0"/>
              <a:t>仅涉及</a:t>
            </a:r>
            <a:r>
              <a:rPr lang="en-US" altLang="zh-CN" baseline="0" dirty="0"/>
              <a:t>In-KG</a:t>
            </a:r>
            <a:r>
              <a:rPr lang="zh-CN" altLang="en-US" baseline="0" dirty="0"/>
              <a:t> </a:t>
            </a:r>
            <a:r>
              <a:rPr lang="en-US" altLang="zh-CN" baseline="0" dirty="0"/>
              <a:t>entities</a:t>
            </a:r>
            <a:r>
              <a:rPr lang="zh-CN" altLang="en-US" baseline="0" dirty="0"/>
              <a:t>，而不涉及任何</a:t>
            </a:r>
            <a:r>
              <a:rPr lang="en-US" altLang="zh-CN" baseline="0" dirty="0"/>
              <a:t>Out-of-KG entities</a:t>
            </a:r>
            <a:r>
              <a:rPr lang="zh-CN" altLang="en-US" baseline="0" dirty="0"/>
              <a:t>。关于</a:t>
            </a:r>
            <a:r>
              <a:rPr lang="en-US" altLang="zh-CN" baseline="0" dirty="0"/>
              <a:t>Normal KGC, </a:t>
            </a:r>
            <a:r>
              <a:rPr lang="zh-CN" altLang="en-US" baseline="0" dirty="0"/>
              <a:t>学术界目前最有效的方法是</a:t>
            </a:r>
            <a:r>
              <a:rPr lang="en-US" altLang="zh-CN" baseline="0" dirty="0"/>
              <a:t>translation-based model</a:t>
            </a:r>
            <a:r>
              <a:rPr lang="zh-CN" altLang="en-US" baseline="0" dirty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F2CF78-11B9-6B4A-9776-35B54232B258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2662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>
          <a:xfrm>
            <a:off x="914400" y="3300413"/>
            <a:ext cx="7315200" cy="2936899"/>
          </a:xfrm>
        </p:spPr>
        <p:txBody>
          <a:bodyPr numCol="2"/>
          <a:lstStyle/>
          <a:p>
            <a:r>
              <a:rPr lang="zh-MO" altLang="en-US" u="sng" dirty="0">
                <a:hlinkClick r:id="rId3"/>
              </a:rPr>
              <a:t>杂曲歌辞</a:t>
            </a:r>
            <a:r>
              <a:rPr lang="en-US" altLang="zh-MO" u="sng" dirty="0">
                <a:hlinkClick r:id="rId3"/>
              </a:rPr>
              <a:t>·</a:t>
            </a:r>
            <a:r>
              <a:rPr lang="zh-MO" altLang="en-US" u="sng" dirty="0">
                <a:hlinkClick r:id="rId3"/>
              </a:rPr>
              <a:t>浣沙女</a:t>
            </a:r>
            <a:endParaRPr lang="zh-MO" altLang="en-US" b="1" dirty="0"/>
          </a:p>
          <a:p>
            <a:r>
              <a:rPr lang="zh-MO" altLang="en-US" dirty="0"/>
              <a:t>作者：</a:t>
            </a:r>
            <a:r>
              <a:rPr lang="zh-MO" altLang="en-US" dirty="0">
                <a:hlinkClick r:id="rId4"/>
              </a:rPr>
              <a:t>佚名</a:t>
            </a:r>
            <a:endParaRPr lang="zh-MO" altLang="en-US" dirty="0"/>
          </a:p>
          <a:p>
            <a:r>
              <a:rPr lang="zh-MO" altLang="en-US" dirty="0"/>
              <a:t>南陌春风早，东邻去日斜。 </a:t>
            </a:r>
            <a:br>
              <a:rPr lang="zh-MO" altLang="en-US" dirty="0"/>
            </a:br>
            <a:r>
              <a:rPr lang="zh-MO" altLang="en-US" dirty="0"/>
              <a:t>千花开瑞锦，香扑美人车。 </a:t>
            </a:r>
            <a:br>
              <a:rPr lang="zh-MO" altLang="en-US" dirty="0"/>
            </a:br>
            <a:r>
              <a:rPr lang="zh-MO" altLang="en-US" dirty="0"/>
              <a:t>长乐青门外，宜春小苑东。 </a:t>
            </a:r>
            <a:br>
              <a:rPr lang="zh-MO" altLang="en-US" dirty="0"/>
            </a:br>
            <a:r>
              <a:rPr lang="zh-MO" altLang="en-US" dirty="0"/>
              <a:t>楼开万户上，人向百花中。</a:t>
            </a:r>
          </a:p>
          <a:p>
            <a:endParaRPr lang="en-US" dirty="0"/>
          </a:p>
          <a:p>
            <a:endParaRPr lang="en-US" dirty="0"/>
          </a:p>
          <a:p>
            <a:r>
              <a:rPr lang="zh-MO" altLang="en-US" u="sng" dirty="0">
                <a:hlinkClick r:id="rId5"/>
              </a:rPr>
              <a:t>送崔主簿赴沧州</a:t>
            </a:r>
            <a:endParaRPr lang="zh-MO" altLang="en-US" b="1" dirty="0"/>
          </a:p>
          <a:p>
            <a:r>
              <a:rPr lang="zh-MO" altLang="en-US" dirty="0"/>
              <a:t>作者：</a:t>
            </a:r>
            <a:r>
              <a:rPr lang="zh-MO" altLang="en-US" dirty="0">
                <a:hlinkClick r:id="rId6"/>
              </a:rPr>
              <a:t>李峤</a:t>
            </a:r>
            <a:endParaRPr lang="zh-MO" altLang="en-US" dirty="0"/>
          </a:p>
          <a:p>
            <a:r>
              <a:rPr lang="zh-MO" altLang="en-US" dirty="0"/>
              <a:t>紫陌追随日，青门相见时。 </a:t>
            </a:r>
            <a:br>
              <a:rPr lang="zh-MO" altLang="en-US" dirty="0"/>
            </a:br>
            <a:r>
              <a:rPr lang="zh-MO" altLang="en-US" dirty="0"/>
              <a:t>宦游从此去，离别几年期。 </a:t>
            </a:r>
            <a:br>
              <a:rPr lang="zh-MO" altLang="en-US" dirty="0"/>
            </a:br>
            <a:r>
              <a:rPr lang="zh-MO" altLang="en-US" dirty="0"/>
              <a:t>芳桂尊中酒，幽兰下调词。 </a:t>
            </a:r>
            <a:br>
              <a:rPr lang="zh-MO" altLang="en-US" dirty="0"/>
            </a:br>
            <a:r>
              <a:rPr lang="zh-MO" altLang="en-US" dirty="0"/>
              <a:t>他乡有明月，千里照相思。</a:t>
            </a:r>
            <a:endParaRPr lang="en-US" altLang="zh-MO" dirty="0"/>
          </a:p>
          <a:p>
            <a:endParaRPr lang="en-US" altLang="zh-MO" dirty="0"/>
          </a:p>
          <a:p>
            <a:r>
              <a:rPr lang="zh-MO" altLang="en-US" u="sng" dirty="0">
                <a:hlinkClick r:id="rId7"/>
              </a:rPr>
              <a:t>横吹曲辞</a:t>
            </a:r>
            <a:r>
              <a:rPr lang="en-US" altLang="zh-MO" u="sng" dirty="0">
                <a:hlinkClick r:id="rId7"/>
              </a:rPr>
              <a:t>·</a:t>
            </a:r>
            <a:r>
              <a:rPr lang="zh-MO" altLang="en-US" u="sng" dirty="0">
                <a:hlinkClick r:id="rId7"/>
              </a:rPr>
              <a:t>出塞</a:t>
            </a:r>
            <a:endParaRPr lang="zh-MO" altLang="en-US" b="1" dirty="0"/>
          </a:p>
          <a:p>
            <a:r>
              <a:rPr lang="zh-MO" altLang="en-US" dirty="0"/>
              <a:t>作者：</a:t>
            </a:r>
            <a:r>
              <a:rPr lang="zh-MO" altLang="en-US" dirty="0">
                <a:hlinkClick r:id="rId8"/>
              </a:rPr>
              <a:t>刘驾</a:t>
            </a:r>
            <a:endParaRPr lang="zh-MO" altLang="en-US" dirty="0"/>
          </a:p>
          <a:p>
            <a:r>
              <a:rPr lang="zh-MO" altLang="en-US" dirty="0"/>
              <a:t>胡风不开花，四气多作雪。 </a:t>
            </a:r>
            <a:br>
              <a:rPr lang="zh-MO" altLang="en-US" dirty="0"/>
            </a:br>
            <a:r>
              <a:rPr lang="zh-MO" altLang="en-US" dirty="0"/>
              <a:t>北人尚冻死，况我本南越。 </a:t>
            </a:r>
            <a:br>
              <a:rPr lang="zh-MO" altLang="en-US" dirty="0"/>
            </a:br>
            <a:r>
              <a:rPr lang="zh-MO" altLang="en-US" dirty="0"/>
              <a:t>古来犬羊地，巡狩无遗辙。 </a:t>
            </a:r>
            <a:br>
              <a:rPr lang="zh-MO" altLang="en-US" dirty="0"/>
            </a:br>
            <a:r>
              <a:rPr lang="zh-MO" altLang="en-US" dirty="0"/>
              <a:t>九土耕不尽，武皇犹征伐。 </a:t>
            </a:r>
            <a:br>
              <a:rPr lang="zh-MO" altLang="en-US" dirty="0"/>
            </a:br>
            <a:r>
              <a:rPr lang="zh-MO" altLang="en-US" dirty="0"/>
              <a:t>中天有高阁，图画何时歇。 </a:t>
            </a:r>
            <a:br>
              <a:rPr lang="zh-MO" altLang="en-US" dirty="0"/>
            </a:br>
            <a:r>
              <a:rPr lang="zh-MO" altLang="en-US" dirty="0"/>
              <a:t>坐恐塞上山，低于砂中骨。</a:t>
            </a:r>
          </a:p>
          <a:p>
            <a:endParaRPr lang="en-US" altLang="zh-MO" dirty="0"/>
          </a:p>
          <a:p>
            <a:endParaRPr lang="en-US" altLang="zh-MO" dirty="0"/>
          </a:p>
          <a:p>
            <a:r>
              <a:rPr lang="en-US" altLang="zh-MO" dirty="0"/>
              <a:t>https://</a:t>
            </a:r>
            <a:r>
              <a:rPr lang="en-US" altLang="zh-MO" dirty="0" err="1"/>
              <a:t>www.wjx.cn</a:t>
            </a:r>
            <a:r>
              <a:rPr lang="en-US" altLang="zh-MO" dirty="0"/>
              <a:t>/</a:t>
            </a:r>
            <a:r>
              <a:rPr lang="en-US" altLang="zh-MO" dirty="0" err="1"/>
              <a:t>jq</a:t>
            </a:r>
            <a:r>
              <a:rPr lang="en-US" altLang="zh-MO" dirty="0"/>
              <a:t>/9518681.aspx</a:t>
            </a:r>
            <a:endParaRPr lang="zh-MO" alt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5A8E8-8ACB-FB4E-AAEF-4AC09511095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85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5A8E8-8ACB-FB4E-AAEF-4AC09511095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75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95A8E8-8ACB-FB4E-AAEF-4AC095110954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082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>
          <a:xfrm>
            <a:off x="377666" y="427735"/>
            <a:ext cx="8370798" cy="697009"/>
          </a:xfrm>
        </p:spPr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>
          <a:xfrm>
            <a:off x="377666" y="1484784"/>
            <a:ext cx="8370798" cy="4945481"/>
          </a:xfrm>
        </p:spPr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6A2CB-6F05-9F4B-8ECC-0FD8E399DD93}" type="datetime1">
              <a:rPr lang="zh-MO" altLang="en-US" smtClean="0"/>
              <a:t>15/01/20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427735"/>
            <a:ext cx="8640960" cy="492443"/>
          </a:xfrm>
        </p:spPr>
        <p:txBody>
          <a:bodyPr/>
          <a:lstStyle>
            <a:lvl1pPr>
              <a:defRPr sz="32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124744"/>
            <a:ext cx="8640960" cy="4896544"/>
          </a:xfrm>
        </p:spPr>
        <p:txBody>
          <a:bodyPr/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07504" y="6482174"/>
            <a:ext cx="1737264" cy="184666"/>
          </a:xfrm>
        </p:spPr>
        <p:txBody>
          <a:bodyPr/>
          <a:lstStyle>
            <a:lvl1pPr>
              <a:defRPr sz="1200"/>
            </a:lvl1pPr>
          </a:lstStyle>
          <a:p>
            <a:fld id="{3450C0F4-C1BA-EF4C-AA09-560CAE23C0C3}" type="datetime1">
              <a:rPr kumimoji="1" lang="zh-MO" altLang="en-US" smtClean="0"/>
              <a:pPr/>
              <a:t>15/01/20</a:t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568130" y="6482174"/>
            <a:ext cx="2417063" cy="276999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137323" y="6482173"/>
            <a:ext cx="1737264" cy="184666"/>
          </a:xfrm>
        </p:spPr>
        <p:txBody>
          <a:bodyPr/>
          <a:lstStyle>
            <a:lvl1pPr>
              <a:defRPr sz="1200"/>
            </a:lvl1pPr>
          </a:lstStyle>
          <a:p>
            <a:fld id="{AFE7FC83-13BA-D54D-9A9D-DC0A80A568EE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2586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3869979"/>
            <a:ext cx="7886700" cy="69249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27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77666" y="9944862"/>
            <a:ext cx="1737264" cy="276999"/>
          </a:xfrm>
        </p:spPr>
        <p:txBody>
          <a:bodyPr/>
          <a:lstStyle/>
          <a:p>
            <a:fld id="{CFFDB823-FEEB-6043-9749-C04368E7341A}" type="datetime1">
              <a:rPr kumimoji="1" lang="zh-MO" altLang="en-US" smtClean="0"/>
              <a:t>15/01/20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568130" y="9944862"/>
            <a:ext cx="2417063" cy="276999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5438394" y="9944862"/>
            <a:ext cx="1737264" cy="276999"/>
          </a:xfrm>
        </p:spPr>
        <p:txBody>
          <a:bodyPr/>
          <a:lstStyle/>
          <a:p>
            <a:fld id="{AFE7FC83-13BA-D54D-9A9D-DC0A80A568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5350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27699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6685"/>
            <a:ext cx="3867150" cy="138499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3" y="1826685"/>
            <a:ext cx="3867150" cy="138499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377666" y="9944862"/>
            <a:ext cx="1737264" cy="276999"/>
          </a:xfrm>
        </p:spPr>
        <p:txBody>
          <a:bodyPr/>
          <a:lstStyle/>
          <a:p>
            <a:fld id="{9EC294E2-5E9E-8C4F-BD04-EAA44B97D05E}" type="datetime1">
              <a:rPr lang="zh-MO" altLang="en-US" smtClean="0"/>
              <a:t>15/01/20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2568130" y="9944862"/>
            <a:ext cx="2417063" cy="27699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5438394" y="9944862"/>
            <a:ext cx="1737264" cy="276999"/>
          </a:xfrm>
        </p:spPr>
        <p:txBody>
          <a:bodyPr/>
          <a:lstStyle/>
          <a:p>
            <a:fld id="{9495EA4E-3D33-45DE-B4D9-3F7D650B895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256735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8586822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1340768"/>
            <a:ext cx="851481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5BDFA-A2AB-CA4C-8F88-76A03D416CFF}" type="datetime1">
              <a:rPr lang="zh-MO" altLang="en-US" smtClean="0"/>
              <a:t>15/01/20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63" r:id="rId4"/>
  </p:sldLayoutIdLst>
  <p:transition/>
  <p:hf hdr="0" ftr="0" dt="0"/>
  <p:txStyles>
    <p:titleStyle>
      <a:lvl1pPr>
        <a:defRPr sz="3200">
          <a:latin typeface="+mj-lt"/>
          <a:ea typeface="+mj-ea"/>
          <a:cs typeface="+mj-cs"/>
        </a:defRPr>
      </a:lvl1pPr>
    </p:titleStyle>
    <p:bodyStyle>
      <a:lvl1pPr marL="0">
        <a:defRPr sz="2400"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jiawj@umac.mo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iff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20.emf"/><Relationship Id="rId7" Type="http://schemas.openxmlformats.org/officeDocument/2006/relationships/image" Target="../media/image24.em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emf"/><Relationship Id="rId11" Type="http://schemas.openxmlformats.org/officeDocument/2006/relationships/image" Target="../media/image28.emf"/><Relationship Id="rId5" Type="http://schemas.openxmlformats.org/officeDocument/2006/relationships/image" Target="../media/image22.emf"/><Relationship Id="rId10" Type="http://schemas.openxmlformats.org/officeDocument/2006/relationships/image" Target="../media/image27.emf"/><Relationship Id="rId4" Type="http://schemas.openxmlformats.org/officeDocument/2006/relationships/image" Target="../media/image21.emf"/><Relationship Id="rId9" Type="http://schemas.openxmlformats.org/officeDocument/2006/relationships/image" Target="../media/image2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44.png"/><Relationship Id="rId2" Type="http://schemas.openxmlformats.org/officeDocument/2006/relationships/image" Target="../media/image39.emf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43.png"/><Relationship Id="rId4" Type="http://schemas.openxmlformats.org/officeDocument/2006/relationships/image" Target="../media/image40.png"/><Relationship Id="rId9" Type="http://schemas.openxmlformats.org/officeDocument/2006/relationships/customXml" Target="../ink/ink4.xml"/><Relationship Id="rId1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mmoodle.um.edu.mo/course/view.php?id=81360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0.pn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80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0.pn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hyperlink" Target="http://scikit-learn.org/stable/" TargetMode="Externa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51519" y="1344029"/>
            <a:ext cx="8697201" cy="18466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algn="ctr">
              <a:spcBef>
                <a:spcPct val="0"/>
              </a:spcBef>
              <a:spcAft>
                <a:spcPct val="0"/>
              </a:spcAft>
            </a:pPr>
            <a:r>
              <a:rPr lang="en-US" sz="3600" dirty="0">
                <a:solidFill>
                  <a:srgbClr val="000000"/>
                </a:solidFill>
                <a:latin typeface="+mj-lt"/>
                <a:cs typeface="WLSTIT+CalibriLight"/>
              </a:rPr>
              <a:t>Tools for </a:t>
            </a:r>
            <a:r>
              <a:rPr sz="3600" dirty="0">
                <a:solidFill>
                  <a:srgbClr val="000000"/>
                </a:solidFill>
                <a:latin typeface="+mj-lt"/>
                <a:cs typeface="WLSTIT+CalibriLight"/>
              </a:rPr>
              <a:t>Machine Learning</a:t>
            </a:r>
            <a:endParaRPr lang="en-US" altLang="zh-MO" sz="3600" dirty="0">
              <a:solidFill>
                <a:srgbClr val="000000"/>
              </a:solidFill>
              <a:latin typeface="+mj-lt"/>
              <a:cs typeface="WLSTIT+CalibriLight"/>
            </a:endParaRPr>
          </a:p>
          <a:p>
            <a:pPr marL="0" marR="0"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3600" dirty="0">
                <a:solidFill>
                  <a:srgbClr val="000000"/>
                </a:solidFill>
                <a:latin typeface="+mj-lt"/>
                <a:cs typeface="WLSTIT+CalibriLight"/>
              </a:rPr>
              <a:t>Lecture</a:t>
            </a:r>
            <a:r>
              <a:rPr lang="zh-CN" altLang="en-US" sz="3600" dirty="0">
                <a:solidFill>
                  <a:srgbClr val="000000"/>
                </a:solidFill>
                <a:latin typeface="+mj-lt"/>
                <a:cs typeface="WLSTIT+CalibriLight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+mj-lt"/>
                <a:cs typeface="WLSTIT+CalibriLight"/>
              </a:rPr>
              <a:t>1--Introduction</a:t>
            </a:r>
            <a:endParaRPr lang="en-US" altLang="zh-MO" sz="3600" dirty="0">
              <a:solidFill>
                <a:srgbClr val="000000"/>
              </a:solidFill>
              <a:latin typeface="+mj-lt"/>
              <a:cs typeface="WLSTIT+CalibriLight"/>
            </a:endParaRPr>
          </a:p>
          <a:p>
            <a:pPr marL="0" marR="0" algn="ctr">
              <a:spcBef>
                <a:spcPct val="0"/>
              </a:spcBef>
              <a:spcAft>
                <a:spcPct val="0"/>
              </a:spcAft>
            </a:pPr>
            <a:endParaRPr lang="en-US" altLang="zh-MO" sz="2400" dirty="0">
              <a:solidFill>
                <a:srgbClr val="000000"/>
              </a:solidFill>
              <a:latin typeface="+mj-lt"/>
              <a:cs typeface="WLSTIT+CalibriLight"/>
            </a:endParaRPr>
          </a:p>
          <a:p>
            <a:pPr marL="0" marR="0" algn="ctr">
              <a:spcBef>
                <a:spcPct val="0"/>
              </a:spcBef>
              <a:spcAft>
                <a:spcPct val="0"/>
              </a:spcAft>
            </a:pPr>
            <a:r>
              <a:rPr lang="en-US" altLang="zh-MO" sz="2400" dirty="0">
                <a:solidFill>
                  <a:srgbClr val="000000"/>
                </a:solidFill>
                <a:latin typeface="+mj-lt"/>
                <a:cs typeface="WLSTIT+CalibriLight"/>
              </a:rPr>
              <a:t>CISC7202 (E11-G015, Wednesday 7-10pm)</a:t>
            </a:r>
            <a:endParaRPr sz="2400" dirty="0">
              <a:solidFill>
                <a:srgbClr val="000000"/>
              </a:solidFill>
              <a:latin typeface="+mj-lt"/>
              <a:cs typeface="WLSTIT+Calibri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71600" y="3314325"/>
            <a:ext cx="7649761" cy="22119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31164" marR="0" algn="just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spc="-18" dirty="0">
                <a:solidFill>
                  <a:srgbClr val="000000"/>
                </a:solidFill>
                <a:latin typeface="+mn-lt"/>
                <a:cs typeface="Calibri"/>
              </a:rPr>
              <a:t>Prof. Weijia Jia (</a:t>
            </a:r>
            <a:r>
              <a:rPr lang="zh-MO" altLang="en-US" sz="2400" spc="-18" dirty="0">
                <a:solidFill>
                  <a:srgbClr val="000000"/>
                </a:solidFill>
                <a:latin typeface="+mn-lt"/>
                <a:cs typeface="Calibri"/>
              </a:rPr>
              <a:t>賈維嘉</a:t>
            </a:r>
            <a:r>
              <a:rPr lang="zh-CN" altLang="en-US" sz="2400" spc="-18" dirty="0">
                <a:solidFill>
                  <a:srgbClr val="000000"/>
                </a:solidFill>
                <a:latin typeface="+mn-lt"/>
                <a:cs typeface="Calibri"/>
              </a:rPr>
              <a:t> </a:t>
            </a:r>
            <a:r>
              <a:rPr lang="en-US" altLang="zh-CN" sz="2400" spc="-18" dirty="0">
                <a:solidFill>
                  <a:srgbClr val="000000"/>
                </a:solidFill>
                <a:latin typeface="+mn-lt"/>
                <a:cs typeface="Calibri"/>
              </a:rPr>
              <a:t>IEEE</a:t>
            </a:r>
            <a:r>
              <a:rPr lang="zh-CN" altLang="en-US" sz="2400" spc="-18" dirty="0">
                <a:solidFill>
                  <a:srgbClr val="000000"/>
                </a:solidFill>
                <a:latin typeface="+mn-lt"/>
                <a:cs typeface="Calibri"/>
              </a:rPr>
              <a:t> </a:t>
            </a:r>
            <a:r>
              <a:rPr lang="en-US" altLang="zh-CN" sz="2400" spc="-18" dirty="0">
                <a:solidFill>
                  <a:srgbClr val="000000"/>
                </a:solidFill>
                <a:latin typeface="+mn-lt"/>
                <a:cs typeface="Calibri"/>
              </a:rPr>
              <a:t>Fellow</a:t>
            </a:r>
            <a:r>
              <a:rPr lang="en-US" altLang="zh-MO" sz="2400" spc="-18" dirty="0">
                <a:solidFill>
                  <a:srgbClr val="000000"/>
                </a:solidFill>
                <a:latin typeface="+mn-lt"/>
                <a:cs typeface="Calibri"/>
              </a:rPr>
              <a:t>)</a:t>
            </a:r>
            <a:endParaRPr lang="en-US" sz="2400" spc="-18" dirty="0">
              <a:solidFill>
                <a:srgbClr val="000000"/>
              </a:solidFill>
              <a:latin typeface="+mn-lt"/>
              <a:cs typeface="Calibri"/>
            </a:endParaRPr>
          </a:p>
          <a:p>
            <a:pPr algn="just"/>
            <a:r>
              <a:rPr kumimoji="1" lang="en-US" altLang="zh-CN" sz="2400" dirty="0">
                <a:latin typeface="+mn-lt"/>
                <a:ea typeface="Times" charset="0"/>
                <a:cs typeface="Times" charset="0"/>
              </a:rPr>
              <a:t>	Office hour: </a:t>
            </a:r>
          </a:p>
          <a:p>
            <a:pPr algn="just"/>
            <a:r>
              <a:rPr kumimoji="1" lang="en-US" altLang="zh-CN" sz="2400" dirty="0">
                <a:latin typeface="+mn-lt"/>
                <a:ea typeface="Times" charset="0"/>
                <a:cs typeface="Times" charset="0"/>
              </a:rPr>
              <a:t>	Wednesday/Thu: 2—4pm/E11-4007; </a:t>
            </a:r>
          </a:p>
          <a:p>
            <a:pPr algn="just"/>
            <a:r>
              <a:rPr kumimoji="1" lang="en-US" altLang="zh-CN" sz="2400" dirty="0">
                <a:latin typeface="+mn-lt"/>
                <a:ea typeface="Times" charset="0"/>
                <a:cs typeface="Times" charset="0"/>
              </a:rPr>
              <a:t>	7:30—9pm/N21-1012a</a:t>
            </a:r>
          </a:p>
          <a:p>
            <a:pPr marL="931164" marR="0" algn="just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spc="-18" dirty="0">
                <a:solidFill>
                  <a:srgbClr val="000000"/>
                </a:solidFill>
                <a:latin typeface="+mn-lt"/>
                <a:cs typeface="Calibri"/>
              </a:rPr>
              <a:t>Email: </a:t>
            </a:r>
            <a:r>
              <a:rPr lang="en-US" sz="2400" spc="-18" dirty="0">
                <a:solidFill>
                  <a:srgbClr val="000000"/>
                </a:solidFill>
                <a:latin typeface="+mn-lt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jiawj@umac.mo</a:t>
            </a:r>
            <a:endParaRPr lang="en-US" sz="2400" spc="-18" dirty="0">
              <a:solidFill>
                <a:srgbClr val="000000"/>
              </a:solidFill>
              <a:latin typeface="+mn-lt"/>
              <a:cs typeface="Calibri"/>
            </a:endParaRPr>
          </a:p>
          <a:p>
            <a:pPr marL="931164" algn="just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spc="-18" dirty="0">
                <a:solidFill>
                  <a:srgbClr val="000000"/>
                </a:solidFill>
                <a:latin typeface="+mn-lt"/>
                <a:cs typeface="Calibri"/>
              </a:rPr>
              <a:t>https://</a:t>
            </a:r>
            <a:r>
              <a:rPr lang="en-US" altLang="zh-CN" sz="2400" spc="-18" dirty="0" err="1">
                <a:solidFill>
                  <a:srgbClr val="000000"/>
                </a:solidFill>
                <a:latin typeface="+mn-lt"/>
                <a:cs typeface="Calibri"/>
              </a:rPr>
              <a:t>www.fst.um.edu.mo</a:t>
            </a:r>
            <a:r>
              <a:rPr lang="en-US" altLang="zh-CN" sz="2400" spc="-18" dirty="0">
                <a:solidFill>
                  <a:srgbClr val="000000"/>
                </a:solidFill>
                <a:latin typeface="+mn-lt"/>
                <a:cs typeface="Calibri"/>
              </a:rPr>
              <a:t>/</a:t>
            </a:r>
            <a:r>
              <a:rPr lang="en-US" altLang="zh-CN" sz="2400" spc="-18" dirty="0" err="1">
                <a:solidFill>
                  <a:srgbClr val="000000"/>
                </a:solidFill>
                <a:latin typeface="+mn-lt"/>
                <a:cs typeface="Calibri"/>
              </a:rPr>
              <a:t>en</a:t>
            </a:r>
            <a:r>
              <a:rPr lang="en-US" altLang="zh-CN" sz="2400" spc="-18" dirty="0">
                <a:solidFill>
                  <a:srgbClr val="000000"/>
                </a:solidFill>
                <a:latin typeface="+mn-lt"/>
                <a:cs typeface="Calibri"/>
              </a:rPr>
              <a:t>/staff/</a:t>
            </a:r>
            <a:r>
              <a:rPr lang="en-US" altLang="zh-CN" sz="2400" spc="-18" dirty="0" err="1">
                <a:solidFill>
                  <a:srgbClr val="000000"/>
                </a:solidFill>
                <a:latin typeface="+mn-lt"/>
                <a:cs typeface="Calibri"/>
              </a:rPr>
              <a:t>jiawj.html</a:t>
            </a:r>
            <a:endParaRPr lang="zh-CN" altLang="en-US" sz="2400" spc="-18" dirty="0">
              <a:solidFill>
                <a:srgbClr val="000000"/>
              </a:solidFill>
              <a:latin typeface="+mn-lt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31840" y="5645072"/>
            <a:ext cx="3202179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Spring </a:t>
            </a:r>
            <a:r>
              <a:rPr sz="2400" spc="-29" dirty="0">
                <a:solidFill>
                  <a:srgbClr val="000000"/>
                </a:solidFill>
                <a:latin typeface="Calibri"/>
                <a:cs typeface="Calibri"/>
              </a:rPr>
              <a:t>Semester,</a:t>
            </a:r>
            <a:r>
              <a:rPr sz="24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20</a:t>
            </a:r>
            <a:r>
              <a:rPr lang="en-US" altLang="zh-MO" sz="2400" dirty="0">
                <a:solidFill>
                  <a:srgbClr val="000000"/>
                </a:solidFill>
                <a:latin typeface="Calibri"/>
                <a:cs typeface="Calibri"/>
              </a:rPr>
              <a:t>20</a:t>
            </a:r>
            <a:endParaRPr sz="24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"/>
          <p:cNvSpPr/>
          <p:nvPr/>
        </p:nvSpPr>
        <p:spPr>
          <a:xfrm>
            <a:off x="381" y="0"/>
            <a:ext cx="9143619" cy="6885384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32239" y="416006"/>
            <a:ext cx="8316406" cy="6683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68"/>
              </a:lnSpc>
              <a:spcBef>
                <a:spcPct val="0"/>
              </a:spcBef>
              <a:spcAft>
                <a:spcPct val="0"/>
              </a:spcAft>
            </a:pPr>
            <a:r>
              <a:rPr sz="4400" spc="-39" dirty="0">
                <a:solidFill>
                  <a:srgbClr val="000000"/>
                </a:solidFill>
                <a:latin typeface="EDQPPL+CalibriLight"/>
                <a:cs typeface="EDQPPL+CalibriLight"/>
              </a:rPr>
              <a:t>Why</a:t>
            </a:r>
            <a:r>
              <a:rPr sz="4400" spc="43" dirty="0">
                <a:solidFill>
                  <a:srgbClr val="000000"/>
                </a:solidFill>
                <a:latin typeface="EDQPPL+CalibriLight"/>
                <a:cs typeface="EDQPPL+CalibriLight"/>
              </a:rPr>
              <a:t> </a:t>
            </a:r>
            <a:r>
              <a:rPr lang="en-US" altLang="zh-CN" sz="4400" dirty="0">
                <a:solidFill>
                  <a:srgbClr val="000000"/>
                </a:solidFill>
                <a:latin typeface="EDQPPL+CalibriLight"/>
                <a:cs typeface="EDQPPL+CalibriLight"/>
              </a:rPr>
              <a:t>Hands-on/Tool</a:t>
            </a:r>
            <a:r>
              <a:rPr sz="4400" dirty="0">
                <a:solidFill>
                  <a:srgbClr val="000000"/>
                </a:solidFill>
                <a:latin typeface="EDQPPL+CalibriLight"/>
                <a:cs typeface="EDQPPL+CalibriLight"/>
              </a:rPr>
              <a:t>s</a:t>
            </a:r>
            <a:r>
              <a:rPr lang="en-US" altLang="zh-MO" sz="4400" dirty="0">
                <a:solidFill>
                  <a:srgbClr val="000000"/>
                </a:solidFill>
                <a:latin typeface="EDQPPL+CalibriLight"/>
                <a:cs typeface="EDQPPL+CalibriLight"/>
              </a:rPr>
              <a:t> of</a:t>
            </a:r>
            <a:r>
              <a:rPr sz="4400" spc="29" dirty="0">
                <a:solidFill>
                  <a:srgbClr val="000000"/>
                </a:solidFill>
                <a:latin typeface="EDQPPL+CalibriLight"/>
                <a:cs typeface="EDQPPL+CalibriLight"/>
              </a:rPr>
              <a:t> </a:t>
            </a:r>
            <a:r>
              <a:rPr sz="4400" dirty="0">
                <a:solidFill>
                  <a:srgbClr val="000000"/>
                </a:solidFill>
                <a:latin typeface="EDQPPL+CalibriLight"/>
                <a:cs typeface="EDQPPL+CalibriLight"/>
              </a:rPr>
              <a:t>ML</a:t>
            </a:r>
            <a:r>
              <a:rPr lang="en-US" altLang="zh-MO" sz="4400" dirty="0">
                <a:solidFill>
                  <a:srgbClr val="000000"/>
                </a:solidFill>
                <a:latin typeface="EDQPPL+CalibriLight"/>
                <a:cs typeface="EDQPPL+CalibriLight"/>
              </a:rPr>
              <a:t>?</a:t>
            </a:r>
            <a:endParaRPr sz="4400" dirty="0">
              <a:solidFill>
                <a:srgbClr val="000000"/>
              </a:solidFill>
              <a:latin typeface="EDQPPL+CalibriLight"/>
              <a:cs typeface="EDQPPL+Calibri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59660" y="1729690"/>
            <a:ext cx="2360380" cy="1036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4629" marR="0">
              <a:lnSpc>
                <a:spcPts val="2438"/>
              </a:lnSpc>
              <a:spcBef>
                <a:spcPct val="0"/>
              </a:spcBef>
              <a:spcAft>
                <a:spcPct val="0"/>
              </a:spcAft>
            </a:pPr>
            <a:r>
              <a:rPr sz="2000" b="1">
                <a:solidFill>
                  <a:srgbClr val="000000"/>
                </a:solidFill>
                <a:latin typeface="Calibri"/>
                <a:cs typeface="Calibri"/>
              </a:rPr>
              <a:t>Academia</a:t>
            </a:r>
          </a:p>
          <a:p>
            <a:pPr marL="0" marR="0">
              <a:lnSpc>
                <a:spcPts val="2438"/>
              </a:lnSpc>
              <a:spcBef>
                <a:spcPts val="335"/>
              </a:spcBef>
              <a:spcAft>
                <a:spcPct val="0"/>
              </a:spcAft>
            </a:pPr>
            <a:r>
              <a:rPr sz="2000">
                <a:solidFill>
                  <a:srgbClr val="0070C0"/>
                </a:solidFill>
                <a:latin typeface="Calibri"/>
                <a:cs typeface="Calibri"/>
              </a:rPr>
              <a:t>Theoretical</a:t>
            </a:r>
            <a:r>
              <a:rPr sz="2000" spc="3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70C0"/>
                </a:solidFill>
                <a:latin typeface="Calibri"/>
                <a:cs typeface="Calibri"/>
              </a:rPr>
              <a:t>novelty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842247" y="2945082"/>
            <a:ext cx="1479641" cy="6907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8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70C0"/>
                </a:solidFill>
                <a:latin typeface="Calibri"/>
                <a:cs typeface="Calibri"/>
              </a:rPr>
              <a:t>Solid math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279272" y="2957957"/>
            <a:ext cx="2612313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95871" marR="0">
              <a:lnSpc>
                <a:spcPts val="2438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>
                <a:solidFill>
                  <a:srgbClr val="0070C0"/>
                </a:solidFill>
                <a:latin typeface="Calibri"/>
                <a:cs typeface="Calibri"/>
              </a:rPr>
              <a:t>Communication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232990" y="3712719"/>
            <a:ext cx="2092564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03862" algn="ctr">
              <a:lnSpc>
                <a:spcPts val="2438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MO" sz="2000" dirty="0">
                <a:solidFill>
                  <a:srgbClr val="FF0000"/>
                </a:solidFill>
                <a:latin typeface="Calibri"/>
                <a:cs typeface="Calibri"/>
              </a:rPr>
              <a:t>Hands/</a:t>
            </a:r>
          </a:p>
          <a:p>
            <a:pPr marL="403862" algn="ctr">
              <a:lnSpc>
                <a:spcPts val="2438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MO" sz="2000" dirty="0">
                <a:solidFill>
                  <a:srgbClr val="FF0000"/>
                </a:solidFill>
                <a:latin typeface="Calibri"/>
                <a:cs typeface="Calibri"/>
              </a:rPr>
              <a:t>Tools-of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ML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084079" y="4011120"/>
            <a:ext cx="1757942" cy="1195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8"/>
              </a:lnSpc>
              <a:spcBef>
                <a:spcPct val="0"/>
              </a:spcBef>
              <a:spcAft>
                <a:spcPct val="0"/>
              </a:spcAft>
            </a:pPr>
            <a:r>
              <a:rPr sz="2000" b="1">
                <a:solidFill>
                  <a:srgbClr val="000000"/>
                </a:solidFill>
                <a:latin typeface="Calibri"/>
                <a:cs typeface="Calibri"/>
              </a:rPr>
              <a:t>Industry</a:t>
            </a:r>
          </a:p>
          <a:p>
            <a:pPr marL="230883" marR="0">
              <a:lnSpc>
                <a:spcPts val="2438"/>
              </a:lnSpc>
              <a:spcBef>
                <a:spcPts val="1583"/>
              </a:spcBef>
              <a:spcAft>
                <a:spcPct val="0"/>
              </a:spcAft>
            </a:pPr>
            <a:r>
              <a:rPr sz="2000">
                <a:solidFill>
                  <a:srgbClr val="0070C0"/>
                </a:solidFill>
                <a:latin typeface="Calibri"/>
                <a:cs typeface="Calibri"/>
              </a:rPr>
              <a:t>Large-scale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929879" y="4011120"/>
            <a:ext cx="1164663" cy="6907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8"/>
              </a:lnSpc>
              <a:spcBef>
                <a:spcPct val="0"/>
              </a:spcBef>
              <a:spcAft>
                <a:spcPct val="0"/>
              </a:spcAft>
            </a:pPr>
            <a:r>
              <a:rPr sz="2000" b="1">
                <a:solidFill>
                  <a:srgbClr val="000000"/>
                </a:solidFill>
                <a:latin typeface="Calibri"/>
                <a:cs typeface="Calibri"/>
              </a:rPr>
              <a:t>Startup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474202" y="4515567"/>
            <a:ext cx="1550115" cy="995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8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70C0"/>
                </a:solidFill>
                <a:latin typeface="Calibri"/>
                <a:cs typeface="Calibri"/>
              </a:rPr>
              <a:t>Application</a:t>
            </a:r>
          </a:p>
          <a:p>
            <a:pPr marL="0" marR="0">
              <a:lnSpc>
                <a:spcPts val="2399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70C0"/>
                </a:solidFill>
                <a:latin typeface="Calibri"/>
                <a:cs typeface="Calibri"/>
              </a:rPr>
              <a:t>novelty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314963" y="4820367"/>
            <a:ext cx="1208400" cy="6907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8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70C0"/>
                </a:solidFill>
                <a:latin typeface="Calibri"/>
                <a:cs typeface="Calibri"/>
              </a:rPr>
              <a:t>practice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149851" y="4814276"/>
            <a:ext cx="881182" cy="6907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8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70C0"/>
                </a:solidFill>
                <a:latin typeface="Calibri"/>
                <a:cs typeface="Calibri"/>
              </a:rPr>
              <a:t>Solid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3788669" y="5119076"/>
            <a:ext cx="1603726" cy="6907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8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70C0"/>
                </a:solidFill>
                <a:latin typeface="Calibri"/>
                <a:cs typeface="Calibri"/>
              </a:rPr>
              <a:t>engineering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720090" y="6056640"/>
            <a:ext cx="8316406" cy="418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So </a:t>
            </a:r>
            <a:r>
              <a:rPr lang="en-US" sz="2800" spc="-17" dirty="0">
                <a:solidFill>
                  <a:srgbClr val="000000"/>
                </a:solidFill>
                <a:latin typeface="Calibri"/>
                <a:cs typeface="Calibri"/>
              </a:rPr>
              <a:t>play</a:t>
            </a:r>
            <a:r>
              <a:rPr sz="2800" spc="18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with the </a:t>
            </a:r>
            <a:r>
              <a:rPr sz="2800" spc="-19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lang="en-US" altLang="zh-MO" sz="2800" spc="-19" dirty="0">
                <a:solidFill>
                  <a:srgbClr val="000000"/>
                </a:solidFill>
                <a:latin typeface="Calibri"/>
                <a:cs typeface="Calibri"/>
              </a:rPr>
              <a:t>/programs</a:t>
            </a:r>
            <a:r>
              <a:rPr sz="2800" spc="1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and </a:t>
            </a:r>
            <a:r>
              <a:rPr sz="2800" spc="-20" dirty="0">
                <a:solidFill>
                  <a:srgbClr val="000000"/>
                </a:solidFill>
                <a:latin typeface="Calibri"/>
                <a:cs typeface="Calibri"/>
              </a:rPr>
              <a:t>get</a:t>
            </a:r>
            <a:r>
              <a:rPr sz="2800" spc="1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12" dirty="0">
                <a:solidFill>
                  <a:srgbClr val="000000"/>
                </a:solidFill>
                <a:latin typeface="Calibri"/>
                <a:cs typeface="Calibri"/>
              </a:rPr>
              <a:t>your</a:t>
            </a:r>
            <a:r>
              <a:rPr sz="2800" spc="13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hands</a:t>
            </a:r>
            <a:r>
              <a:rPr sz="2800" spc="1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Calibri"/>
                <a:cs typeface="Calibri"/>
              </a:rPr>
              <a:t>on</a:t>
            </a: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!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20090" y="502977"/>
            <a:ext cx="5406514" cy="15200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68"/>
              </a:lnSpc>
              <a:spcBef>
                <a:spcPct val="0"/>
              </a:spcBef>
              <a:spcAft>
                <a:spcPct val="0"/>
              </a:spcAft>
            </a:pPr>
            <a:r>
              <a:rPr sz="4400">
                <a:solidFill>
                  <a:srgbClr val="000000"/>
                </a:solidFill>
                <a:latin typeface="JCOBUI+CalibriLight"/>
                <a:cs typeface="JCOBUI+CalibriLight"/>
              </a:rPr>
              <a:t>Artificial Intelligence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0090" y="1546362"/>
            <a:ext cx="8786964" cy="967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12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Artificial</a:t>
            </a:r>
            <a:r>
              <a:rPr sz="2800" spc="-1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intelligence (AI) is intelligence </a:t>
            </a:r>
            <a:r>
              <a:rPr sz="2800" spc="-10">
                <a:solidFill>
                  <a:srgbClr val="000000"/>
                </a:solidFill>
                <a:latin typeface="Calibri"/>
                <a:cs typeface="Calibri"/>
              </a:rPr>
              <a:t>exhibited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 by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48690" y="1930400"/>
            <a:ext cx="2000255" cy="967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machines.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20090" y="2952234"/>
            <a:ext cx="8032225" cy="17358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12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The subject</a:t>
            </a:r>
            <a:r>
              <a:rPr sz="2800" spc="2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AI is about the methodology of</a:t>
            </a:r>
          </a:p>
          <a:p>
            <a:pPr marL="228600" marR="0">
              <a:lnSpc>
                <a:spcPts val="3023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designing machines </a:t>
            </a:r>
            <a:r>
              <a:rPr sz="2800" spc="-31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800" spc="3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accomplish intelligence-</a:t>
            </a:r>
          </a:p>
          <a:p>
            <a:pPr marL="228600" marR="0">
              <a:lnSpc>
                <a:spcPts val="3023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based </a:t>
            </a:r>
            <a:r>
              <a:rPr sz="2800" spc="-11">
                <a:solidFill>
                  <a:srgbClr val="000000"/>
                </a:solidFill>
                <a:latin typeface="Calibri"/>
                <a:cs typeface="Calibri"/>
              </a:rPr>
              <a:t>tasks.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20090" y="4742927"/>
            <a:ext cx="8648481" cy="967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12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Intelligence is the computational part of the ability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48690" y="5126965"/>
            <a:ext cx="4849868" cy="967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 spc="-29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800" spc="26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achieve goals in the world.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517904" y="6371351"/>
            <a:ext cx="6550557" cy="6219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7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Calibri"/>
                <a:cs typeface="Calibri"/>
              </a:rPr>
              <a:t>http://www-formal.stanford.edu/jmc/whatisai/whatisai.html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20090" y="502977"/>
            <a:ext cx="5389646" cy="15200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68"/>
              </a:lnSpc>
              <a:spcBef>
                <a:spcPct val="0"/>
              </a:spcBef>
              <a:spcAft>
                <a:spcPct val="0"/>
              </a:spcAft>
            </a:pPr>
            <a:r>
              <a:rPr sz="4400">
                <a:solidFill>
                  <a:srgbClr val="000000"/>
                </a:solidFill>
                <a:latin typeface="QHSGJJ+CalibriLight"/>
                <a:cs typeface="QHSGJJ+CalibriLight"/>
              </a:rPr>
              <a:t>Methodologies</a:t>
            </a:r>
            <a:r>
              <a:rPr sz="4400" spc="38">
                <a:solidFill>
                  <a:srgbClr val="000000"/>
                </a:solidFill>
                <a:latin typeface="QHSGJJ+CalibriLight"/>
                <a:cs typeface="QHSGJJ+CalibriLight"/>
              </a:rPr>
              <a:t> </a:t>
            </a:r>
            <a:r>
              <a:rPr sz="4400">
                <a:solidFill>
                  <a:srgbClr val="000000"/>
                </a:solidFill>
                <a:latin typeface="QHSGJJ+CalibriLight"/>
                <a:cs typeface="QHSGJJ+CalibriLight"/>
              </a:rPr>
              <a:t>of AI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0090" y="1546362"/>
            <a:ext cx="2369923" cy="967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12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Rule-based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77290" y="2001119"/>
            <a:ext cx="5222574" cy="1221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3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Implemented by direct </a:t>
            </a:r>
            <a:r>
              <a:rPr sz="2400" spc="-10">
                <a:solidFill>
                  <a:srgbClr val="000000"/>
                </a:solidFill>
                <a:latin typeface="Calibri"/>
                <a:cs typeface="Calibri"/>
              </a:rPr>
              <a:t>programing</a:t>
            </a:r>
          </a:p>
          <a:p>
            <a:pPr marL="0" marR="0">
              <a:lnSpc>
                <a:spcPts val="2929"/>
              </a:lnSpc>
              <a:spcBef>
                <a:spcPts val="16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3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Inspired </a:t>
            </a:r>
            <a:r>
              <a:rPr sz="2400" spc="-13">
                <a:solidFill>
                  <a:srgbClr val="000000"/>
                </a:solidFill>
                <a:latin typeface="Calibri"/>
                <a:cs typeface="Calibri"/>
              </a:rPr>
              <a:t>by</a:t>
            </a:r>
            <a:r>
              <a:rPr sz="2400" spc="1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human heuristics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20090" y="3235716"/>
            <a:ext cx="2402698" cy="967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12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Data-based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77290" y="3689711"/>
            <a:ext cx="2535391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3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Expert </a:t>
            </a:r>
            <a:r>
              <a:rPr sz="2400" spc="-19">
                <a:solidFill>
                  <a:srgbClr val="000000"/>
                </a:solidFill>
                <a:latin typeface="Calibri"/>
                <a:cs typeface="Calibri"/>
              </a:rPr>
              <a:t>systems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634490" y="4089604"/>
            <a:ext cx="7324288" cy="6907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8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000" spc="6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Experts</a:t>
            </a:r>
            <a:r>
              <a:rPr sz="2000" spc="1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or statisticians</a:t>
            </a:r>
            <a:r>
              <a:rPr sz="2000" spc="3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spc="-12">
                <a:solidFill>
                  <a:srgbClr val="000000"/>
                </a:solidFill>
                <a:latin typeface="Calibri"/>
                <a:cs typeface="Calibri"/>
              </a:rPr>
              <a:t>create</a:t>
            </a:r>
            <a:r>
              <a:rPr sz="2000" spc="3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rules</a:t>
            </a:r>
            <a:r>
              <a:rPr sz="2000" spc="22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of predicting</a:t>
            </a:r>
            <a:r>
              <a:rPr sz="2000" spc="19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or decision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863090" y="4363929"/>
            <a:ext cx="306678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8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>
                <a:solidFill>
                  <a:srgbClr val="000000"/>
                </a:solidFill>
                <a:latin typeface="Calibri"/>
                <a:cs typeface="Calibri"/>
              </a:rPr>
              <a:t>making</a:t>
            </a:r>
            <a:r>
              <a:rPr sz="2000" spc="17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00"/>
                </a:solidFill>
                <a:latin typeface="Calibri"/>
                <a:cs typeface="Calibri"/>
              </a:rPr>
              <a:t>based on </a:t>
            </a:r>
            <a:r>
              <a:rPr sz="2000" spc="-12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77290" y="4694789"/>
            <a:ext cx="2838664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0070C0"/>
                </a:solidFill>
                <a:latin typeface="Arial"/>
                <a:cs typeface="Arial"/>
              </a:rPr>
              <a:t>•</a:t>
            </a:r>
            <a:r>
              <a:rPr sz="2400" spc="36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0070C0"/>
                </a:solidFill>
                <a:latin typeface="Calibri"/>
                <a:cs typeface="Calibri"/>
              </a:rPr>
              <a:t>Machine learning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634490" y="5094682"/>
            <a:ext cx="6870997" cy="10283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8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70C0"/>
                </a:solidFill>
                <a:latin typeface="Arial"/>
                <a:cs typeface="Arial"/>
              </a:rPr>
              <a:t>•</a:t>
            </a:r>
            <a:r>
              <a:rPr sz="2000" spc="60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0070C0"/>
                </a:solidFill>
                <a:latin typeface="Calibri"/>
                <a:cs typeface="Calibri"/>
              </a:rPr>
              <a:t>Direct</a:t>
            </a:r>
            <a:r>
              <a:rPr sz="2000" spc="15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70C0"/>
                </a:solidFill>
                <a:latin typeface="Calibri"/>
                <a:cs typeface="Calibri"/>
              </a:rPr>
              <a:t>making</a:t>
            </a:r>
            <a:r>
              <a:rPr sz="2000" spc="16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70C0"/>
                </a:solidFill>
                <a:latin typeface="Calibri"/>
                <a:cs typeface="Calibri"/>
              </a:rPr>
              <a:t>prediction</a:t>
            </a:r>
            <a:r>
              <a:rPr sz="2000" spc="17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70C0"/>
                </a:solidFill>
                <a:latin typeface="Calibri"/>
                <a:cs typeface="Calibri"/>
              </a:rPr>
              <a:t>or decisions</a:t>
            </a:r>
            <a:r>
              <a:rPr sz="2000" spc="28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70C0"/>
                </a:solidFill>
                <a:latin typeface="Calibri"/>
                <a:cs typeface="Calibri"/>
              </a:rPr>
              <a:t>based on the </a:t>
            </a:r>
            <a:r>
              <a:rPr sz="2000" spc="-12">
                <a:solidFill>
                  <a:srgbClr val="0070C0"/>
                </a:solidFill>
                <a:latin typeface="Calibri"/>
                <a:cs typeface="Calibri"/>
              </a:rPr>
              <a:t>data</a:t>
            </a:r>
          </a:p>
          <a:p>
            <a:pPr marL="0" marR="0">
              <a:lnSpc>
                <a:spcPts val="2438"/>
              </a:lnSpc>
              <a:spcBef>
                <a:spcPts val="268"/>
              </a:spcBef>
              <a:spcAft>
                <a:spcPct val="0"/>
              </a:spcAft>
            </a:pPr>
            <a:r>
              <a:rPr sz="2000">
                <a:solidFill>
                  <a:srgbClr val="0070C0"/>
                </a:solidFill>
                <a:latin typeface="Arial"/>
                <a:cs typeface="Arial"/>
              </a:rPr>
              <a:t>•</a:t>
            </a:r>
            <a:r>
              <a:rPr sz="2000" spc="60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000" spc="-12">
                <a:solidFill>
                  <a:srgbClr val="0070C0"/>
                </a:solidFill>
                <a:latin typeface="Calibri"/>
                <a:cs typeface="Calibri"/>
              </a:rPr>
              <a:t>Data</a:t>
            </a:r>
            <a:r>
              <a:rPr sz="2000" spc="13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70C0"/>
                </a:solidFill>
                <a:latin typeface="Calibri"/>
                <a:cs typeface="Calibri"/>
              </a:rPr>
              <a:t>Science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20090" y="502977"/>
            <a:ext cx="6843016" cy="6683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68"/>
              </a:lnSpc>
              <a:spcBef>
                <a:spcPct val="0"/>
              </a:spcBef>
              <a:spcAft>
                <a:spcPct val="0"/>
              </a:spcAft>
            </a:pPr>
            <a:r>
              <a:rPr sz="4400" spc="-12" dirty="0">
                <a:solidFill>
                  <a:srgbClr val="000000"/>
                </a:solidFill>
                <a:latin typeface="KMOFHM+CalibriLight"/>
                <a:cs typeface="KMOFHM+CalibriLight"/>
              </a:rPr>
              <a:t>What</a:t>
            </a:r>
            <a:r>
              <a:rPr sz="4400" spc="17" dirty="0">
                <a:solidFill>
                  <a:srgbClr val="000000"/>
                </a:solidFill>
                <a:latin typeface="KMOFHM+CalibriLight"/>
                <a:cs typeface="KMOFHM+CalibriLight"/>
              </a:rPr>
              <a:t> </a:t>
            </a:r>
            <a:r>
              <a:rPr sz="4400" dirty="0">
                <a:solidFill>
                  <a:srgbClr val="000000"/>
                </a:solidFill>
                <a:latin typeface="KMOFHM+CalibriLight"/>
                <a:cs typeface="KMOFHM+CalibriLight"/>
              </a:rPr>
              <a:t>is </a:t>
            </a:r>
            <a:r>
              <a:rPr lang="en-US" sz="4400" dirty="0">
                <a:solidFill>
                  <a:srgbClr val="000000"/>
                </a:solidFill>
                <a:latin typeface="KMOFHM+CalibriLight"/>
                <a:cs typeface="KMOFHM+CalibriLight"/>
              </a:rPr>
              <a:t>ML for </a:t>
            </a:r>
            <a:r>
              <a:rPr sz="4400" spc="-34" dirty="0">
                <a:solidFill>
                  <a:srgbClr val="000000"/>
                </a:solidFill>
                <a:latin typeface="KMOFHM+CalibriLight"/>
                <a:cs typeface="KMOFHM+CalibriLight"/>
              </a:rPr>
              <a:t>Data</a:t>
            </a:r>
            <a:r>
              <a:rPr sz="4400" spc="61" dirty="0">
                <a:solidFill>
                  <a:srgbClr val="000000"/>
                </a:solidFill>
                <a:latin typeface="KMOFHM+CalibriLight"/>
                <a:cs typeface="KMOFHM+CalibriLight"/>
              </a:rPr>
              <a:t> </a:t>
            </a:r>
            <a:r>
              <a:rPr sz="4400" dirty="0">
                <a:solidFill>
                  <a:srgbClr val="000000"/>
                </a:solidFill>
                <a:latin typeface="KMOFHM+CalibriLight"/>
                <a:cs typeface="KMOFHM+CalibriLight"/>
              </a:rPr>
              <a:t>Science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4172" y="1395628"/>
            <a:ext cx="1737478" cy="9329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95"/>
              </a:lnSpc>
              <a:spcBef>
                <a:spcPct val="0"/>
              </a:spcBef>
              <a:spcAft>
                <a:spcPct val="0"/>
              </a:spcAft>
            </a:pPr>
            <a:r>
              <a:rPr sz="27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700" spc="1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700" spc="-13">
                <a:solidFill>
                  <a:srgbClr val="000000"/>
                </a:solidFill>
                <a:latin typeface="Calibri"/>
                <a:cs typeface="Calibri"/>
              </a:rPr>
              <a:t>Physics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686300" y="1384198"/>
            <a:ext cx="3558108" cy="4061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95"/>
              </a:lnSpc>
              <a:spcBef>
                <a:spcPct val="0"/>
              </a:spcBef>
              <a:spcAft>
                <a:spcPct val="0"/>
              </a:spcAft>
            </a:pPr>
            <a:r>
              <a:rPr sz="27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700" spc="1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700" dirty="0">
                <a:solidFill>
                  <a:srgbClr val="000000"/>
                </a:solidFill>
                <a:latin typeface="+mn-lt"/>
                <a:cs typeface="Times New Roman"/>
              </a:rPr>
              <a:t>ML for </a:t>
            </a:r>
            <a:r>
              <a:rPr sz="2700" dirty="0">
                <a:solidFill>
                  <a:srgbClr val="000000"/>
                </a:solidFill>
                <a:latin typeface="+mn-lt"/>
                <a:cs typeface="Calibri"/>
              </a:rPr>
              <a:t>Data Science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71372" y="1840038"/>
            <a:ext cx="2582418" cy="7256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63"/>
              </a:lnSpc>
              <a:spcBef>
                <a:spcPct val="0"/>
              </a:spcBef>
              <a:spcAft>
                <a:spcPct val="0"/>
              </a:spcAft>
            </a:pPr>
            <a:r>
              <a:rPr sz="2100">
                <a:solidFill>
                  <a:srgbClr val="2E75B6"/>
                </a:solidFill>
                <a:latin typeface="Arial"/>
                <a:cs typeface="Arial"/>
              </a:rPr>
              <a:t>•</a:t>
            </a:r>
            <a:r>
              <a:rPr sz="2100" spc="540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sz="2100">
                <a:solidFill>
                  <a:srgbClr val="2E75B6"/>
                </a:solidFill>
                <a:latin typeface="Calibri"/>
                <a:cs typeface="Calibri"/>
              </a:rPr>
              <a:t>Goal</a:t>
            </a:r>
            <a:r>
              <a:rPr sz="2100">
                <a:solidFill>
                  <a:srgbClr val="000000"/>
                </a:solidFill>
                <a:latin typeface="Calibri"/>
                <a:cs typeface="Calibri"/>
              </a:rPr>
              <a:t>: discover</a:t>
            </a:r>
            <a:r>
              <a:rPr sz="2100" spc="27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1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43500" y="1841109"/>
            <a:ext cx="493421" cy="6980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6"/>
              </a:lnSpc>
              <a:spcBef>
                <a:spcPct val="0"/>
              </a:spcBef>
              <a:spcAft>
                <a:spcPct val="0"/>
              </a:spcAft>
            </a:pPr>
            <a:r>
              <a:rPr sz="2100">
                <a:solidFill>
                  <a:srgbClr val="2E75B6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372088" y="1828607"/>
            <a:ext cx="3293325" cy="13016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63"/>
              </a:lnSpc>
              <a:spcBef>
                <a:spcPct val="0"/>
              </a:spcBef>
              <a:spcAft>
                <a:spcPct val="0"/>
              </a:spcAft>
            </a:pPr>
            <a:r>
              <a:rPr sz="2100">
                <a:solidFill>
                  <a:srgbClr val="2E75B6"/>
                </a:solidFill>
                <a:latin typeface="Calibri"/>
                <a:cs typeface="Calibri"/>
              </a:rPr>
              <a:t>Goal</a:t>
            </a:r>
            <a:r>
              <a:rPr sz="2100">
                <a:solidFill>
                  <a:srgbClr val="000000"/>
                </a:solidFill>
                <a:latin typeface="Calibri"/>
                <a:cs typeface="Calibri"/>
              </a:rPr>
              <a:t>: discover</a:t>
            </a:r>
            <a:r>
              <a:rPr sz="2100" spc="27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1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</a:p>
          <a:p>
            <a:pPr marL="0" marR="0">
              <a:lnSpc>
                <a:spcPts val="2268"/>
              </a:lnSpc>
              <a:spcBef>
                <a:spcPct val="0"/>
              </a:spcBef>
              <a:spcAft>
                <a:spcPct val="0"/>
              </a:spcAft>
            </a:pPr>
            <a:r>
              <a:rPr sz="2100">
                <a:solidFill>
                  <a:srgbClr val="000000"/>
                </a:solidFill>
                <a:latin typeface="Calibri"/>
                <a:cs typeface="Calibri"/>
              </a:rPr>
              <a:t>underlying</a:t>
            </a:r>
            <a:r>
              <a:rPr sz="2100" spc="1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100">
                <a:solidFill>
                  <a:srgbClr val="000000"/>
                </a:solidFill>
                <a:latin typeface="Calibri"/>
                <a:cs typeface="Calibri"/>
              </a:rPr>
              <a:t>principle</a:t>
            </a:r>
            <a:r>
              <a:rPr sz="2100" spc="2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100">
                <a:solidFill>
                  <a:srgbClr val="000000"/>
                </a:solidFill>
                <a:latin typeface="Calibri"/>
                <a:cs typeface="Calibri"/>
              </a:rPr>
              <a:t>of the</a:t>
            </a:r>
          </a:p>
          <a:p>
            <a:pPr marL="0" marR="0">
              <a:lnSpc>
                <a:spcPts val="2267"/>
              </a:lnSpc>
              <a:spcBef>
                <a:spcPct val="0"/>
              </a:spcBef>
              <a:spcAft>
                <a:spcPct val="0"/>
              </a:spcAft>
            </a:pPr>
            <a:r>
              <a:rPr sz="2100" spc="-13">
                <a:solidFill>
                  <a:srgbClr val="000000"/>
                </a:solidFill>
                <a:latin typeface="Calibri"/>
                <a:cs typeface="Calibri"/>
              </a:rPr>
              <a:t>data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299960" y="2128074"/>
            <a:ext cx="3293324" cy="10136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63"/>
              </a:lnSpc>
              <a:spcBef>
                <a:spcPct val="0"/>
              </a:spcBef>
              <a:spcAft>
                <a:spcPct val="0"/>
              </a:spcAft>
            </a:pPr>
            <a:r>
              <a:rPr sz="2100">
                <a:solidFill>
                  <a:srgbClr val="000000"/>
                </a:solidFill>
                <a:latin typeface="Calibri"/>
                <a:cs typeface="Calibri"/>
              </a:rPr>
              <a:t>underlying</a:t>
            </a:r>
            <a:r>
              <a:rPr sz="2100" spc="1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100">
                <a:solidFill>
                  <a:srgbClr val="000000"/>
                </a:solidFill>
                <a:latin typeface="Calibri"/>
                <a:cs typeface="Calibri"/>
              </a:rPr>
              <a:t>principle</a:t>
            </a:r>
            <a:r>
              <a:rPr sz="2100" spc="2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100">
                <a:solidFill>
                  <a:srgbClr val="000000"/>
                </a:solidFill>
                <a:latin typeface="Calibri"/>
                <a:cs typeface="Calibri"/>
              </a:rPr>
              <a:t>of the</a:t>
            </a:r>
          </a:p>
          <a:p>
            <a:pPr marL="0" marR="0">
              <a:lnSpc>
                <a:spcPts val="2267"/>
              </a:lnSpc>
              <a:spcBef>
                <a:spcPct val="0"/>
              </a:spcBef>
              <a:spcAft>
                <a:spcPct val="0"/>
              </a:spcAft>
            </a:pPr>
            <a:r>
              <a:rPr sz="2100">
                <a:solidFill>
                  <a:srgbClr val="000000"/>
                </a:solidFill>
                <a:latin typeface="Calibri"/>
                <a:cs typeface="Calibri"/>
              </a:rPr>
              <a:t>world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071372" y="4876604"/>
            <a:ext cx="3741732" cy="7256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63"/>
              </a:lnSpc>
              <a:spcBef>
                <a:spcPct val="0"/>
              </a:spcBef>
              <a:spcAft>
                <a:spcPct val="0"/>
              </a:spcAft>
            </a:pPr>
            <a:r>
              <a:rPr sz="2100">
                <a:solidFill>
                  <a:srgbClr val="2E75B6"/>
                </a:solidFill>
                <a:latin typeface="Arial"/>
                <a:cs typeface="Arial"/>
              </a:rPr>
              <a:t>•</a:t>
            </a:r>
            <a:r>
              <a:rPr sz="2100" spc="540">
                <a:solidFill>
                  <a:srgbClr val="2E75B6"/>
                </a:solidFill>
                <a:latin typeface="Times New Roman"/>
                <a:cs typeface="Times New Roman"/>
              </a:rPr>
              <a:t> </a:t>
            </a:r>
            <a:r>
              <a:rPr sz="2100">
                <a:solidFill>
                  <a:srgbClr val="2E75B6"/>
                </a:solidFill>
                <a:latin typeface="Calibri"/>
                <a:cs typeface="Calibri"/>
              </a:rPr>
              <a:t>Solution</a:t>
            </a:r>
            <a:r>
              <a:rPr sz="2100">
                <a:solidFill>
                  <a:srgbClr val="000000"/>
                </a:solidFill>
                <a:latin typeface="Calibri"/>
                <a:cs typeface="Calibri"/>
              </a:rPr>
              <a:t>: build the model of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5143500" y="4877676"/>
            <a:ext cx="493421" cy="6980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46"/>
              </a:lnSpc>
              <a:spcBef>
                <a:spcPct val="0"/>
              </a:spcBef>
              <a:spcAft>
                <a:spcPct val="0"/>
              </a:spcAft>
            </a:pPr>
            <a:r>
              <a:rPr sz="2100">
                <a:solidFill>
                  <a:srgbClr val="2E75B6"/>
                </a:solidFill>
                <a:latin typeface="Arial"/>
                <a:cs typeface="Arial"/>
              </a:rPr>
              <a:t>•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372088" y="4865174"/>
            <a:ext cx="3478855" cy="10136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63"/>
              </a:lnSpc>
              <a:spcBef>
                <a:spcPct val="0"/>
              </a:spcBef>
              <a:spcAft>
                <a:spcPct val="0"/>
              </a:spcAft>
            </a:pPr>
            <a:r>
              <a:rPr sz="2100" dirty="0">
                <a:solidFill>
                  <a:srgbClr val="2E75B6"/>
                </a:solidFill>
                <a:latin typeface="Calibri"/>
                <a:cs typeface="Calibri"/>
              </a:rPr>
              <a:t>Solution</a:t>
            </a:r>
            <a:r>
              <a:rPr sz="2100" dirty="0">
                <a:solidFill>
                  <a:srgbClr val="000000"/>
                </a:solidFill>
                <a:latin typeface="Calibri"/>
                <a:cs typeface="Calibri"/>
              </a:rPr>
              <a:t>: build the model of</a:t>
            </a:r>
          </a:p>
          <a:p>
            <a:pPr marL="0" marR="0">
              <a:lnSpc>
                <a:spcPts val="2267"/>
              </a:lnSpc>
              <a:spcBef>
                <a:spcPct val="0"/>
              </a:spcBef>
              <a:spcAft>
                <a:spcPct val="0"/>
              </a:spcAft>
            </a:pPr>
            <a:r>
              <a:rPr sz="2100" dirty="0">
                <a:solidFill>
                  <a:srgbClr val="000000"/>
                </a:solidFill>
                <a:latin typeface="Calibri"/>
                <a:cs typeface="Calibri"/>
              </a:rPr>
              <a:t>the </a:t>
            </a:r>
            <a:r>
              <a:rPr sz="2100" spc="-13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21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100" spc="-12" dirty="0">
                <a:solidFill>
                  <a:srgbClr val="000000"/>
                </a:solidFill>
                <a:latin typeface="Calibri"/>
                <a:cs typeface="Calibri"/>
              </a:rPr>
              <a:t>from</a:t>
            </a:r>
            <a:r>
              <a:rPr sz="2100" spc="12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0000"/>
                </a:solidFill>
                <a:latin typeface="Calibri"/>
                <a:cs typeface="Calibri"/>
              </a:rPr>
              <a:t>observations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299960" y="5164640"/>
            <a:ext cx="3544011" cy="7256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63"/>
              </a:lnSpc>
              <a:spcBef>
                <a:spcPct val="0"/>
              </a:spcBef>
              <a:spcAft>
                <a:spcPct val="0"/>
              </a:spcAft>
            </a:pPr>
            <a:r>
              <a:rPr sz="2100">
                <a:solidFill>
                  <a:srgbClr val="000000"/>
                </a:solidFill>
                <a:latin typeface="Calibri"/>
                <a:cs typeface="Calibri"/>
              </a:rPr>
              <a:t>the world </a:t>
            </a:r>
            <a:r>
              <a:rPr sz="2100" spc="-11">
                <a:solidFill>
                  <a:srgbClr val="000000"/>
                </a:solidFill>
                <a:latin typeface="Calibri"/>
                <a:cs typeface="Calibri"/>
              </a:rPr>
              <a:t>from</a:t>
            </a:r>
            <a:r>
              <a:rPr sz="2100" spc="1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100">
                <a:solidFill>
                  <a:srgbClr val="000000"/>
                </a:solidFill>
                <a:latin typeface="Calibri"/>
                <a:cs typeface="Calibri"/>
              </a:rPr>
              <a:t>observations</a:t>
            </a:r>
          </a:p>
        </p:txBody>
      </p:sp>
      <p:pic>
        <p:nvPicPr>
          <p:cNvPr id="1025" name="Picture 1" descr="age13image403795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534" y="3141721"/>
            <a:ext cx="2771775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ge13image4042598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060" y="3136045"/>
            <a:ext cx="2705100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2676" y="5780245"/>
            <a:ext cx="1507490" cy="57395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114" y="5704460"/>
            <a:ext cx="1886992" cy="72552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691680" y="593490"/>
            <a:ext cx="5796126" cy="6683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68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4400" spc="-34" dirty="0">
                <a:solidFill>
                  <a:srgbClr val="000000"/>
                </a:solidFill>
                <a:latin typeface="BPGLQU+CalibriLight"/>
                <a:cs typeface="BPGLQU+CalibriLight"/>
              </a:rPr>
              <a:t>ML for </a:t>
            </a:r>
            <a:r>
              <a:rPr sz="4400" spc="-34" dirty="0">
                <a:solidFill>
                  <a:srgbClr val="000000"/>
                </a:solidFill>
                <a:latin typeface="BPGLQU+CalibriLight"/>
                <a:cs typeface="BPGLQU+CalibriLight"/>
              </a:rPr>
              <a:t>Data</a:t>
            </a:r>
            <a:r>
              <a:rPr sz="4400" spc="57" dirty="0">
                <a:solidFill>
                  <a:srgbClr val="000000"/>
                </a:solidFill>
                <a:latin typeface="BPGLQU+CalibriLight"/>
                <a:cs typeface="BPGLQU+CalibriLight"/>
              </a:rPr>
              <a:t> </a:t>
            </a:r>
            <a:r>
              <a:rPr sz="4400" dirty="0">
                <a:solidFill>
                  <a:srgbClr val="000000"/>
                </a:solidFill>
                <a:latin typeface="BPGLQU+CalibriLight"/>
                <a:cs typeface="BPGLQU+CalibriLight"/>
              </a:rPr>
              <a:t>Science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4172" y="1597558"/>
            <a:ext cx="2909656" cy="9329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95"/>
              </a:lnSpc>
              <a:spcBef>
                <a:spcPct val="0"/>
              </a:spcBef>
              <a:spcAft>
                <a:spcPct val="0"/>
              </a:spcAft>
            </a:pPr>
            <a:r>
              <a:rPr sz="27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700" spc="1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700">
                <a:solidFill>
                  <a:srgbClr val="000000"/>
                </a:solidFill>
                <a:latin typeface="Calibri"/>
                <a:cs typeface="Calibri"/>
              </a:rPr>
              <a:t>Mathematically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71372" y="2429363"/>
            <a:ext cx="2461871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3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Find joint </a:t>
            </a:r>
            <a:r>
              <a:rPr sz="2400" spc="-17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99972" y="2758547"/>
            <a:ext cx="1898005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distribution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828544" y="2811178"/>
            <a:ext cx="1002658" cy="3212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358"/>
              </a:lnSpc>
              <a:spcBef>
                <a:spcPct val="0"/>
              </a:spcBef>
              <a:spcAft>
                <a:spcPct val="0"/>
              </a:spcAft>
            </a:pPr>
            <a:r>
              <a:rPr sz="2350" i="1" dirty="0">
                <a:solidFill>
                  <a:srgbClr val="000000"/>
                </a:solidFill>
                <a:latin typeface="Times" pitchFamily="2" charset="0"/>
                <a:cs typeface="LDEDWF+ComputerModern,Italic"/>
              </a:rPr>
              <a:t>p</a:t>
            </a:r>
            <a:r>
              <a:rPr sz="2350" i="1" dirty="0">
                <a:solidFill>
                  <a:srgbClr val="000000"/>
                </a:solidFill>
                <a:latin typeface="Times" pitchFamily="2" charset="0"/>
                <a:cs typeface="QTJUCA+ComputerModern"/>
              </a:rPr>
              <a:t>(</a:t>
            </a:r>
            <a:r>
              <a:rPr sz="2350" i="1" dirty="0">
                <a:solidFill>
                  <a:srgbClr val="000000"/>
                </a:solidFill>
                <a:latin typeface="Times" pitchFamily="2" charset="0"/>
                <a:cs typeface="LDEDWF+ComputerModern,Italic"/>
              </a:rPr>
              <a:t>x</a:t>
            </a:r>
            <a:r>
              <a:rPr sz="2350" i="1" dirty="0">
                <a:solidFill>
                  <a:srgbClr val="000000"/>
                </a:solidFill>
                <a:latin typeface="Times" pitchFamily="2" charset="0"/>
                <a:cs typeface="QTJUCA+ComputerModern"/>
              </a:rPr>
              <a:t>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71372" y="3552992"/>
            <a:ext cx="3245538" cy="357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3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C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onditional</a:t>
            </a:r>
            <a:r>
              <a:rPr lang="en-US" altLang="zh-MO" sz="2400" dirty="0">
                <a:solidFill>
                  <a:srgbClr val="000000"/>
                </a:solidFill>
                <a:latin typeface="Calibri"/>
                <a:cs typeface="Calibri"/>
              </a:rPr>
              <a:t> distribution</a:t>
            </a:r>
            <a:endParaRPr sz="24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4172" y="4631080"/>
            <a:ext cx="3682776" cy="9329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295"/>
              </a:lnSpc>
              <a:spcBef>
                <a:spcPct val="0"/>
              </a:spcBef>
              <a:spcAft>
                <a:spcPct val="0"/>
              </a:spcAft>
            </a:pPr>
            <a:r>
              <a:rPr sz="27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700" spc="1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700" dirty="0">
                <a:solidFill>
                  <a:srgbClr val="000000"/>
                </a:solidFill>
                <a:latin typeface="Calibri"/>
                <a:cs typeface="Calibri"/>
              </a:rPr>
              <a:t>Gaussian</a:t>
            </a:r>
            <a:r>
              <a:rPr sz="2700" spc="-16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700" dirty="0">
                <a:solidFill>
                  <a:srgbClr val="000000"/>
                </a:solidFill>
                <a:latin typeface="Calibri"/>
                <a:cs typeface="Calibri"/>
              </a:rPr>
              <a:t>distribution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071372" y="5192517"/>
            <a:ext cx="2112983" cy="7944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05"/>
              </a:lnSpc>
              <a:spcBef>
                <a:spcPct val="0"/>
              </a:spcBef>
              <a:spcAft>
                <a:spcPct val="0"/>
              </a:spcAft>
            </a:pPr>
            <a:r>
              <a:rPr sz="23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300" spc="41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300" dirty="0">
                <a:solidFill>
                  <a:srgbClr val="000000"/>
                </a:solidFill>
                <a:latin typeface="Calibri"/>
                <a:cs typeface="Calibri"/>
              </a:rPr>
              <a:t>Multivariate</a:t>
            </a:r>
          </a:p>
        </p:txBody>
      </p:sp>
      <p:grpSp>
        <p:nvGrpSpPr>
          <p:cNvPr id="2" name="组 1"/>
          <p:cNvGrpSpPr/>
          <p:nvPr/>
        </p:nvGrpSpPr>
        <p:grpSpPr>
          <a:xfrm>
            <a:off x="4545510" y="1554954"/>
            <a:ext cx="4168100" cy="3236455"/>
            <a:chOff x="4718292" y="2453959"/>
            <a:chExt cx="3248026" cy="2605141"/>
          </a:xfrm>
        </p:grpSpPr>
        <p:pic>
          <p:nvPicPr>
            <p:cNvPr id="2050" name="Picture 2" descr="age14image4040112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8292" y="2453959"/>
              <a:ext cx="3248025" cy="1304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1" name="Picture 3" descr="age14image4038926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8293" y="3754175"/>
              <a:ext cx="3248025" cy="1304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46" y="5745886"/>
            <a:ext cx="3307722" cy="895283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5673622"/>
            <a:ext cx="2704414" cy="1039809"/>
          </a:xfrm>
          <a:prstGeom prst="rect">
            <a:avLst/>
          </a:prstGeom>
        </p:spPr>
      </p:pic>
      <p:sp>
        <p:nvSpPr>
          <p:cNvPr id="33" name="object 12"/>
          <p:cNvSpPr txBox="1"/>
          <p:nvPr/>
        </p:nvSpPr>
        <p:spPr>
          <a:xfrm>
            <a:off x="5668183" y="5192516"/>
            <a:ext cx="2112983" cy="3448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05"/>
              </a:lnSpc>
              <a:spcBef>
                <a:spcPct val="0"/>
              </a:spcBef>
              <a:spcAft>
                <a:spcPct val="0"/>
              </a:spcAft>
            </a:pPr>
            <a:r>
              <a:rPr sz="23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300" spc="41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300" dirty="0">
                <a:solidFill>
                  <a:srgbClr val="000000"/>
                </a:solidFill>
                <a:latin typeface="Calibri"/>
                <a:cs typeface="Calibri"/>
              </a:rPr>
              <a:t>Univariate</a:t>
            </a:r>
            <a:endParaRPr sz="23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6C5FEE97-673B-044E-B8C2-9FC58E410C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9516" y="3888963"/>
            <a:ext cx="1222404" cy="40746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1"/>
          <p:cNvSpPr/>
          <p:nvPr/>
        </p:nvSpPr>
        <p:spPr>
          <a:xfrm>
            <a:off x="381" y="0"/>
            <a:ext cx="9149968" cy="686435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78536" y="689232"/>
            <a:ext cx="8504442" cy="11053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903"/>
              </a:lnSpc>
              <a:spcBef>
                <a:spcPct val="0"/>
              </a:spcBef>
              <a:spcAft>
                <a:spcPct val="0"/>
              </a:spcAft>
            </a:pPr>
            <a:r>
              <a:rPr sz="3200">
                <a:solidFill>
                  <a:srgbClr val="000000"/>
                </a:solidFill>
                <a:latin typeface="CIMDQL+CalibriLight"/>
                <a:cs typeface="CIMDQL+CalibriLight"/>
              </a:rPr>
              <a:t>A Simple</a:t>
            </a:r>
            <a:r>
              <a:rPr sz="3200" spc="25">
                <a:solidFill>
                  <a:srgbClr val="000000"/>
                </a:solidFill>
                <a:latin typeface="CIMDQL+CalibriLight"/>
                <a:cs typeface="CIMDQL+CalibriLight"/>
              </a:rPr>
              <a:t> </a:t>
            </a:r>
            <a:r>
              <a:rPr sz="3200">
                <a:solidFill>
                  <a:srgbClr val="000000"/>
                </a:solidFill>
                <a:latin typeface="CIMDQL+CalibriLight"/>
                <a:cs typeface="CIMDQL+CalibriLight"/>
              </a:rPr>
              <a:t>Example</a:t>
            </a:r>
            <a:r>
              <a:rPr sz="3200" spc="35">
                <a:solidFill>
                  <a:srgbClr val="000000"/>
                </a:solidFill>
                <a:latin typeface="CIMDQL+CalibriLight"/>
                <a:cs typeface="CIMDQL+CalibriLight"/>
              </a:rPr>
              <a:t> </a:t>
            </a:r>
            <a:r>
              <a:rPr sz="3200">
                <a:solidFill>
                  <a:srgbClr val="000000"/>
                </a:solidFill>
                <a:latin typeface="CIMDQL+CalibriLight"/>
                <a:cs typeface="CIMDQL+CalibriLight"/>
              </a:rPr>
              <a:t>in User Behavior</a:t>
            </a:r>
            <a:r>
              <a:rPr sz="3200" spc="34">
                <a:solidFill>
                  <a:srgbClr val="000000"/>
                </a:solidFill>
                <a:latin typeface="CIMDQL+CalibriLight"/>
                <a:cs typeface="CIMDQL+CalibriLight"/>
              </a:rPr>
              <a:t> </a:t>
            </a:r>
            <a:r>
              <a:rPr sz="3200">
                <a:solidFill>
                  <a:srgbClr val="000000"/>
                </a:solidFill>
                <a:latin typeface="CIMDQL+CalibriLight"/>
                <a:cs typeface="CIMDQL+CalibriLight"/>
              </a:rPr>
              <a:t>Modelling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29817" y="1635366"/>
            <a:ext cx="845111" cy="483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ct val="0"/>
              </a:spcBef>
              <a:spcAft>
                <a:spcPct val="0"/>
              </a:spcAft>
            </a:pPr>
            <a:r>
              <a:rPr sz="1400" b="1" spc="-10">
                <a:solidFill>
                  <a:srgbClr val="FFFFFF"/>
                </a:solidFill>
                <a:latin typeface="Calibri"/>
                <a:cs typeface="Calibri"/>
              </a:rPr>
              <a:t>Interest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85305" y="1635366"/>
            <a:ext cx="812255" cy="483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FFFFFF"/>
                </a:solidFill>
                <a:latin typeface="Calibri"/>
                <a:cs typeface="Calibri"/>
              </a:rPr>
              <a:t>Gender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66608" y="1635366"/>
            <a:ext cx="547843" cy="483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ct val="0"/>
              </a:spcBef>
              <a:spcAft>
                <a:spcPct val="0"/>
              </a:spcAft>
            </a:pPr>
            <a:r>
              <a:rPr sz="1400" b="1" spc="-11">
                <a:solidFill>
                  <a:srgbClr val="FFFFFF"/>
                </a:solidFill>
                <a:latin typeface="Calibri"/>
                <a:cs typeface="Calibri"/>
              </a:rPr>
              <a:t>Age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291244" y="1635366"/>
            <a:ext cx="1069940" cy="483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FFFFFF"/>
                </a:solidFill>
                <a:latin typeface="Calibri"/>
                <a:cs typeface="Calibri"/>
              </a:rPr>
              <a:t>BBC Sports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4623372" y="1635366"/>
            <a:ext cx="891578" cy="483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FFFFFF"/>
                </a:solidFill>
                <a:latin typeface="Calibri"/>
                <a:cs typeface="Calibri"/>
              </a:rPr>
              <a:t>PubMed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947652" y="1635366"/>
            <a:ext cx="1077100" cy="6967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FFFFFF"/>
                </a:solidFill>
                <a:latin typeface="Calibri"/>
                <a:cs typeface="Calibri"/>
              </a:rPr>
              <a:t>Bloomberg</a:t>
            </a:r>
          </a:p>
          <a:p>
            <a:pPr marL="85861" marR="0">
              <a:lnSpc>
                <a:spcPts val="1679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FFFFFF"/>
                </a:solidFill>
                <a:latin typeface="Calibri"/>
                <a:cs typeface="Calibri"/>
              </a:rPr>
              <a:t>Business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594852" y="1635366"/>
            <a:ext cx="787555" cy="483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rgbClr val="FFFFFF"/>
                </a:solidFill>
                <a:latin typeface="Calibri"/>
                <a:cs typeface="Calibri"/>
              </a:rPr>
              <a:t>Spotify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35907" y="2130666"/>
            <a:ext cx="824045" cy="765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Calibri"/>
                <a:cs typeface="Calibri"/>
              </a:rPr>
              <a:t>Finance</a:t>
            </a:r>
          </a:p>
          <a:p>
            <a:pPr marL="49535" marR="0">
              <a:lnSpc>
                <a:spcPts val="1706"/>
              </a:lnSpc>
              <a:spcBef>
                <a:spcPts val="513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Calibri"/>
                <a:cs typeface="Calibri"/>
              </a:rPr>
              <a:t>Sports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774273" y="2130666"/>
            <a:ext cx="632628" cy="765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Calibri"/>
                <a:cs typeface="Calibri"/>
              </a:rPr>
              <a:t>Male</a:t>
            </a:r>
          </a:p>
          <a:p>
            <a:pPr marL="248" marR="0">
              <a:lnSpc>
                <a:spcPts val="1706"/>
              </a:lnSpc>
              <a:spcBef>
                <a:spcPts val="513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Calibri"/>
                <a:cs typeface="Calibri"/>
              </a:rPr>
              <a:t>Male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614670" y="2130666"/>
            <a:ext cx="447217" cy="16112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Calibri"/>
                <a:cs typeface="Calibri"/>
              </a:rPr>
              <a:t>29</a:t>
            </a:r>
          </a:p>
          <a:p>
            <a:pPr marL="248" marR="0">
              <a:lnSpc>
                <a:spcPts val="1706"/>
              </a:lnSpc>
              <a:spcBef>
                <a:spcPts val="513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Calibri"/>
                <a:cs typeface="Calibri"/>
              </a:rPr>
              <a:t>21</a:t>
            </a:r>
          </a:p>
          <a:p>
            <a:pPr marL="35" marR="0">
              <a:lnSpc>
                <a:spcPts val="1706"/>
              </a:lnSpc>
              <a:spcBef>
                <a:spcPts val="513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Calibri"/>
                <a:cs typeface="Calibri"/>
              </a:rPr>
              <a:t>32</a:t>
            </a:r>
          </a:p>
          <a:p>
            <a:pPr marL="603" marR="0">
              <a:lnSpc>
                <a:spcPts val="1706"/>
              </a:lnSpc>
              <a:spcBef>
                <a:spcPts val="563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Calibri"/>
                <a:cs typeface="Calibri"/>
              </a:rPr>
              <a:t>25</a:t>
            </a:r>
          </a:p>
          <a:p>
            <a:pPr marL="248" marR="0">
              <a:lnSpc>
                <a:spcPts val="1706"/>
              </a:lnSpc>
              <a:spcBef>
                <a:spcPts val="513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Calibri"/>
                <a:cs typeface="Calibri"/>
              </a:rPr>
              <a:t>40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3575584" y="2130666"/>
            <a:ext cx="510999" cy="16112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ct val="0"/>
              </a:spcBef>
              <a:spcAft>
                <a:spcPct val="0"/>
              </a:spcAft>
            </a:pPr>
            <a:r>
              <a:rPr sz="1400" spc="-50">
                <a:solidFill>
                  <a:srgbClr val="000000"/>
                </a:solidFill>
                <a:latin typeface="Calibri"/>
                <a:cs typeface="Calibri"/>
              </a:rPr>
              <a:t>Yes</a:t>
            </a:r>
          </a:p>
          <a:p>
            <a:pPr marL="248" marR="0">
              <a:lnSpc>
                <a:spcPts val="1706"/>
              </a:lnSpc>
              <a:spcBef>
                <a:spcPts val="513"/>
              </a:spcBef>
              <a:spcAft>
                <a:spcPct val="0"/>
              </a:spcAft>
            </a:pPr>
            <a:r>
              <a:rPr sz="1400" spc="-50">
                <a:solidFill>
                  <a:srgbClr val="000000"/>
                </a:solidFill>
                <a:latin typeface="Calibri"/>
                <a:cs typeface="Calibri"/>
              </a:rPr>
              <a:t>Yes</a:t>
            </a:r>
          </a:p>
          <a:p>
            <a:pPr marL="12108" marR="0">
              <a:lnSpc>
                <a:spcPts val="1706"/>
              </a:lnSpc>
              <a:spcBef>
                <a:spcPts val="513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Calibri"/>
                <a:cs typeface="Calibri"/>
              </a:rPr>
              <a:t>No</a:t>
            </a:r>
          </a:p>
          <a:p>
            <a:pPr marL="12641" marR="0">
              <a:lnSpc>
                <a:spcPts val="1706"/>
              </a:lnSpc>
              <a:spcBef>
                <a:spcPts val="563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Calibri"/>
                <a:cs typeface="Calibri"/>
              </a:rPr>
              <a:t>No</a:t>
            </a:r>
          </a:p>
          <a:p>
            <a:pPr marL="142" marR="0">
              <a:lnSpc>
                <a:spcPts val="1706"/>
              </a:lnSpc>
              <a:spcBef>
                <a:spcPts val="513"/>
              </a:spcBef>
              <a:spcAft>
                <a:spcPct val="0"/>
              </a:spcAft>
            </a:pPr>
            <a:r>
              <a:rPr sz="1400" spc="-50">
                <a:solidFill>
                  <a:srgbClr val="000000"/>
                </a:solidFill>
                <a:latin typeface="Calibri"/>
                <a:cs typeface="Calibri"/>
              </a:rPr>
              <a:t>Ye</a:t>
            </a:r>
            <a:r>
              <a:rPr sz="1400" spc="-316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000000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4819187" y="2130666"/>
            <a:ext cx="510999" cy="16112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56" marR="0">
              <a:lnSpc>
                <a:spcPts val="1706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Calibri"/>
                <a:cs typeface="Calibri"/>
              </a:rPr>
              <a:t>No</a:t>
            </a:r>
          </a:p>
          <a:p>
            <a:pPr marL="11505" marR="0">
              <a:lnSpc>
                <a:spcPts val="1706"/>
              </a:lnSpc>
              <a:spcBef>
                <a:spcPts val="513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Calibri"/>
                <a:cs typeface="Calibri"/>
              </a:rPr>
              <a:t>No</a:t>
            </a:r>
          </a:p>
          <a:p>
            <a:pPr marL="0" marR="0">
              <a:lnSpc>
                <a:spcPts val="1706"/>
              </a:lnSpc>
              <a:spcBef>
                <a:spcPts val="513"/>
              </a:spcBef>
              <a:spcAft>
                <a:spcPct val="0"/>
              </a:spcAft>
            </a:pPr>
            <a:r>
              <a:rPr sz="1400" spc="-34">
                <a:solidFill>
                  <a:srgbClr val="000000"/>
                </a:solidFill>
                <a:latin typeface="Calibri"/>
                <a:cs typeface="Calibri"/>
              </a:rPr>
              <a:t>Yes</a:t>
            </a:r>
          </a:p>
          <a:p>
            <a:pPr marL="11860" marR="0">
              <a:lnSpc>
                <a:spcPts val="1706"/>
              </a:lnSpc>
              <a:spcBef>
                <a:spcPts val="563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Calibri"/>
                <a:cs typeface="Calibri"/>
              </a:rPr>
              <a:t>No</a:t>
            </a:r>
          </a:p>
          <a:p>
            <a:pPr marL="53" marR="0">
              <a:lnSpc>
                <a:spcPts val="1706"/>
              </a:lnSpc>
              <a:spcBef>
                <a:spcPts val="513"/>
              </a:spcBef>
              <a:spcAft>
                <a:spcPct val="0"/>
              </a:spcAft>
            </a:pPr>
            <a:r>
              <a:rPr sz="1400" spc="-51">
                <a:solidFill>
                  <a:srgbClr val="000000"/>
                </a:solidFill>
                <a:latin typeface="Calibri"/>
                <a:cs typeface="Calibri"/>
              </a:rPr>
              <a:t>Yes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234798" y="2130666"/>
            <a:ext cx="510999" cy="16112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" marR="0">
              <a:lnSpc>
                <a:spcPts val="1706"/>
              </a:lnSpc>
              <a:spcBef>
                <a:spcPct val="0"/>
              </a:spcBef>
              <a:spcAft>
                <a:spcPct val="0"/>
              </a:spcAft>
            </a:pPr>
            <a:r>
              <a:rPr sz="1400" spc="-50">
                <a:solidFill>
                  <a:srgbClr val="000000"/>
                </a:solidFill>
                <a:latin typeface="Calibri"/>
                <a:cs typeface="Calibri"/>
              </a:rPr>
              <a:t>Yes</a:t>
            </a:r>
          </a:p>
          <a:p>
            <a:pPr marL="11681" marR="0">
              <a:lnSpc>
                <a:spcPts val="1706"/>
              </a:lnSpc>
              <a:spcBef>
                <a:spcPts val="513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Calibri"/>
                <a:cs typeface="Calibri"/>
              </a:rPr>
              <a:t>No</a:t>
            </a:r>
          </a:p>
          <a:p>
            <a:pPr marL="11557" marR="0">
              <a:lnSpc>
                <a:spcPts val="1706"/>
              </a:lnSpc>
              <a:spcBef>
                <a:spcPts val="513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Calibri"/>
                <a:cs typeface="Calibri"/>
              </a:rPr>
              <a:t>No</a:t>
            </a:r>
          </a:p>
          <a:p>
            <a:pPr marL="12001" marR="0">
              <a:lnSpc>
                <a:spcPts val="1706"/>
              </a:lnSpc>
              <a:spcBef>
                <a:spcPts val="563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Calibri"/>
                <a:cs typeface="Calibri"/>
              </a:rPr>
              <a:t>No</a:t>
            </a:r>
          </a:p>
          <a:p>
            <a:pPr marL="0" marR="0">
              <a:lnSpc>
                <a:spcPts val="1706"/>
              </a:lnSpc>
              <a:spcBef>
                <a:spcPts val="513"/>
              </a:spcBef>
              <a:spcAft>
                <a:spcPct val="0"/>
              </a:spcAft>
            </a:pPr>
            <a:r>
              <a:rPr sz="1400" spc="-50">
                <a:solidFill>
                  <a:srgbClr val="000000"/>
                </a:solidFill>
                <a:latin typeface="Calibri"/>
                <a:cs typeface="Calibri"/>
              </a:rPr>
              <a:t>Ye</a:t>
            </a:r>
            <a:r>
              <a:rPr sz="1400" spc="-316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000000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739322" y="2130666"/>
            <a:ext cx="510999" cy="16112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21" marR="0">
              <a:lnSpc>
                <a:spcPts val="1706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Calibri"/>
                <a:cs typeface="Calibri"/>
              </a:rPr>
              <a:t>No</a:t>
            </a:r>
          </a:p>
          <a:p>
            <a:pPr marL="0" marR="0">
              <a:lnSpc>
                <a:spcPts val="1706"/>
              </a:lnSpc>
              <a:spcBef>
                <a:spcPts val="513"/>
              </a:spcBef>
              <a:spcAft>
                <a:spcPct val="0"/>
              </a:spcAft>
            </a:pPr>
            <a:r>
              <a:rPr sz="1400" spc="-50">
                <a:solidFill>
                  <a:srgbClr val="000000"/>
                </a:solidFill>
                <a:latin typeface="Calibri"/>
                <a:cs typeface="Calibri"/>
              </a:rPr>
              <a:t>Yes</a:t>
            </a:r>
          </a:p>
          <a:p>
            <a:pPr marL="11238" marR="0">
              <a:lnSpc>
                <a:spcPts val="1706"/>
              </a:lnSpc>
              <a:spcBef>
                <a:spcPts val="513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Calibri"/>
                <a:cs typeface="Calibri"/>
              </a:rPr>
              <a:t>No</a:t>
            </a:r>
          </a:p>
          <a:p>
            <a:pPr marL="283" marR="0">
              <a:lnSpc>
                <a:spcPts val="1706"/>
              </a:lnSpc>
              <a:spcBef>
                <a:spcPts val="563"/>
              </a:spcBef>
              <a:spcAft>
                <a:spcPct val="0"/>
              </a:spcAft>
            </a:pPr>
            <a:r>
              <a:rPr sz="1400" spc="-51">
                <a:solidFill>
                  <a:srgbClr val="000000"/>
                </a:solidFill>
                <a:latin typeface="Calibri"/>
                <a:cs typeface="Calibri"/>
              </a:rPr>
              <a:t>Yes</a:t>
            </a:r>
          </a:p>
          <a:p>
            <a:pPr marL="10990" marR="0">
              <a:lnSpc>
                <a:spcPts val="1706"/>
              </a:lnSpc>
              <a:spcBef>
                <a:spcPts val="513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Calibri"/>
                <a:cs typeface="Calibri"/>
              </a:rPr>
              <a:t>No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79519" y="2694551"/>
            <a:ext cx="1705507" cy="483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Calibri"/>
                <a:cs typeface="Calibri"/>
              </a:rPr>
              <a:t>Medicine</a:t>
            </a:r>
            <a:r>
              <a:rPr sz="1400" spc="1618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000000"/>
                </a:solidFill>
                <a:latin typeface="Calibri"/>
                <a:cs typeface="Calibri"/>
              </a:rPr>
              <a:t>Female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899913" y="2976495"/>
            <a:ext cx="697041" cy="483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Calibri"/>
                <a:cs typeface="Calibri"/>
              </a:rPr>
              <a:t>Music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695763" y="2976495"/>
            <a:ext cx="792575" cy="765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Calibri"/>
                <a:cs typeface="Calibri"/>
              </a:rPr>
              <a:t>Female</a:t>
            </a:r>
          </a:p>
          <a:p>
            <a:pPr marL="78972" marR="0">
              <a:lnSpc>
                <a:spcPts val="1706"/>
              </a:lnSpc>
              <a:spcBef>
                <a:spcPts val="513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Calibri"/>
                <a:cs typeface="Calibri"/>
              </a:rPr>
              <a:t>Male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79519" y="3258438"/>
            <a:ext cx="938305" cy="483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Calibri"/>
                <a:cs typeface="Calibri"/>
              </a:rPr>
              <a:t>Medicine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455676" y="3898962"/>
            <a:ext cx="2997838" cy="7256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63"/>
              </a:lnSpc>
              <a:spcBef>
                <a:spcPct val="0"/>
              </a:spcBef>
              <a:spcAft>
                <a:spcPct val="0"/>
              </a:spcAft>
            </a:pPr>
            <a:r>
              <a:rPr sz="21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100" spc="5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00">
                <a:solidFill>
                  <a:srgbClr val="000000"/>
                </a:solidFill>
                <a:latin typeface="Calibri"/>
                <a:cs typeface="Calibri"/>
              </a:rPr>
              <a:t>Joint </a:t>
            </a:r>
            <a:r>
              <a:rPr sz="2100" spc="-14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2100">
                <a:solidFill>
                  <a:srgbClr val="000000"/>
                </a:solidFill>
                <a:latin typeface="Calibri"/>
                <a:cs typeface="Calibri"/>
              </a:rPr>
              <a:t> distribution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455677" y="4365104"/>
            <a:ext cx="8436804" cy="678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964" marR="0">
              <a:lnSpc>
                <a:spcPts val="2197"/>
              </a:lnSpc>
              <a:spcBef>
                <a:spcPct val="0"/>
              </a:spcBef>
              <a:spcAft>
                <a:spcPct val="0"/>
              </a:spcAft>
            </a:pPr>
            <a:r>
              <a:rPr sz="1800" dirty="0">
                <a:solidFill>
                  <a:srgbClr val="00B0F0"/>
                </a:solidFill>
                <a:latin typeface="Calibri"/>
                <a:cs typeface="Calibri"/>
              </a:rPr>
              <a:t>p(Interest=Finance,</a:t>
            </a:r>
            <a:r>
              <a:rPr sz="1800" spc="24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B0F0"/>
                </a:solidFill>
                <a:latin typeface="Calibri"/>
                <a:cs typeface="Calibri"/>
              </a:rPr>
              <a:t>Gender=Male,</a:t>
            </a:r>
            <a:r>
              <a:rPr sz="1800" spc="24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B0F0"/>
                </a:solidFill>
                <a:latin typeface="Calibri"/>
                <a:cs typeface="Calibri"/>
              </a:rPr>
              <a:t>Age=29,</a:t>
            </a:r>
            <a:r>
              <a:rPr sz="1800" spc="22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B0F0"/>
                </a:solidFill>
                <a:latin typeface="Calibri"/>
                <a:cs typeface="Calibri"/>
              </a:rPr>
              <a:t>Browsing=BBC</a:t>
            </a:r>
            <a:r>
              <a:rPr sz="1800" spc="18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B0F0"/>
                </a:solidFill>
                <a:latin typeface="Calibri"/>
                <a:cs typeface="Calibri"/>
              </a:rPr>
              <a:t>Sports,</a:t>
            </a:r>
            <a:r>
              <a:rPr lang="en-US" altLang="zh-MO" sz="1800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B0F0"/>
                </a:solidFill>
                <a:latin typeface="Calibri"/>
                <a:cs typeface="Calibri"/>
              </a:rPr>
              <a:t>Bloomberg Business)</a:t>
            </a:r>
          </a:p>
          <a:p>
            <a:pPr marL="0" marR="0">
              <a:lnSpc>
                <a:spcPts val="2563"/>
              </a:lnSpc>
              <a:spcBef>
                <a:spcPts val="622"/>
              </a:spcBef>
              <a:spcAft>
                <a:spcPct val="0"/>
              </a:spcAft>
            </a:pPr>
            <a:r>
              <a:rPr sz="21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100" spc="5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100" dirty="0">
                <a:solidFill>
                  <a:srgbClr val="000000"/>
                </a:solidFill>
                <a:latin typeface="Calibri"/>
                <a:cs typeface="Calibri"/>
              </a:rPr>
              <a:t>Conditional</a:t>
            </a:r>
            <a:r>
              <a:rPr sz="21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21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100" dirty="0">
                <a:solidFill>
                  <a:srgbClr val="000000"/>
                </a:solidFill>
                <a:latin typeface="Calibri"/>
                <a:cs typeface="Calibri"/>
              </a:rPr>
              <a:t>distribution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596390" y="5107957"/>
            <a:ext cx="6814061" cy="9961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7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B0F0"/>
                </a:solidFill>
                <a:latin typeface="Calibri"/>
                <a:cs typeface="Calibri"/>
              </a:rPr>
              <a:t>p(Interest=Finance</a:t>
            </a:r>
            <a:r>
              <a:rPr sz="1800" spc="24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00B0F0"/>
                </a:solidFill>
                <a:latin typeface="Calibri"/>
                <a:cs typeface="Calibri"/>
              </a:rPr>
              <a:t>| Browsing=BBC Sports,Bloomberg Business)</a:t>
            </a:r>
          </a:p>
          <a:p>
            <a:pPr marL="135628" marR="0">
              <a:lnSpc>
                <a:spcPts val="2197"/>
              </a:lnSpc>
              <a:spcBef>
                <a:spcPts val="748"/>
              </a:spcBef>
              <a:spcAft>
                <a:spcPct val="0"/>
              </a:spcAft>
            </a:pPr>
            <a:r>
              <a:rPr sz="1800">
                <a:solidFill>
                  <a:srgbClr val="00B0F0"/>
                </a:solidFill>
                <a:latin typeface="Calibri"/>
                <a:cs typeface="Calibri"/>
              </a:rPr>
              <a:t>p(Gender=Male</a:t>
            </a:r>
            <a:r>
              <a:rPr sz="1800" spc="31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00B0F0"/>
                </a:solidFill>
                <a:latin typeface="Calibri"/>
                <a:cs typeface="Calibri"/>
              </a:rPr>
              <a:t>| Browsing=BBC</a:t>
            </a:r>
            <a:r>
              <a:rPr sz="1800" spc="17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00B0F0"/>
                </a:solidFill>
                <a:latin typeface="Calibri"/>
                <a:cs typeface="Calibri"/>
              </a:rPr>
              <a:t>Sports,Bloomberg Business)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4FBE9A-F63F-3A44-A0AF-BF4FA9866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Probability </a:t>
            </a:r>
            <a:r>
              <a:rPr lang="zh-TW" altLang="en-US" dirty="0"/>
              <a:t>（</a:t>
            </a:r>
            <a:r>
              <a:rPr lang="zh-MO" altLang="en-US" dirty="0"/>
              <a:t>條件概率）</a:t>
            </a:r>
            <a:endParaRPr 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197F7BC-1E45-BE49-BC66-7C907BD68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1760" y="956991"/>
            <a:ext cx="4248472" cy="2958195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5F1EFAE-69D2-A94F-AA3A-A18BE0E4D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7FC83-13BA-D54D-9A9D-DC0A80A568EE}" type="slidenum">
              <a:rPr kumimoji="1" lang="zh-CN" altLang="en-US" smtClean="0"/>
              <a:t>16</a:t>
            </a:fld>
            <a:endParaRPr kumimoji="1" lang="zh-CN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028EFDF-D6AE-6E4A-897E-8C901B723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3951999"/>
            <a:ext cx="7558732" cy="240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540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4FBE9A-F63F-3A44-A0AF-BF4FA98660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116" y="286515"/>
            <a:ext cx="8640960" cy="492443"/>
          </a:xfrm>
        </p:spPr>
        <p:txBody>
          <a:bodyPr/>
          <a:lstStyle/>
          <a:p>
            <a:r>
              <a:rPr lang="en-US" dirty="0"/>
              <a:t>Conditional Probability </a:t>
            </a:r>
            <a:r>
              <a:rPr lang="zh-TW" altLang="en-US" dirty="0"/>
              <a:t>（</a:t>
            </a:r>
            <a:r>
              <a:rPr lang="zh-MO" altLang="en-US" dirty="0"/>
              <a:t>條件概率推導）</a:t>
            </a:r>
            <a:endParaRPr 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197F7BC-1E45-BE49-BC66-7C907BD68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880" y="778958"/>
            <a:ext cx="3188193" cy="2219927"/>
          </a:xfrm>
          <a:prstGeom prst="rect">
            <a:avLst/>
          </a:prstGeom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5F1EFAE-69D2-A94F-AA3A-A18BE0E4D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7FC83-13BA-D54D-9A9D-DC0A80A568EE}" type="slidenum">
              <a:rPr kumimoji="1" lang="zh-CN" altLang="en-US" smtClean="0"/>
              <a:t>17</a:t>
            </a:fld>
            <a:endParaRPr kumimoji="1" lang="zh-CN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0479F56-CACA-0B46-8189-16BAF76F6D71}"/>
              </a:ext>
            </a:extLst>
          </p:cNvPr>
          <p:cNvSpPr txBox="1"/>
          <p:nvPr/>
        </p:nvSpPr>
        <p:spPr>
          <a:xfrm>
            <a:off x="597840" y="2995200"/>
            <a:ext cx="3188193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" pitchFamily="2" charset="0"/>
              </a:rPr>
              <a:t>Prob. </a:t>
            </a:r>
            <a:r>
              <a:rPr lang="zh-TW" altLang="en-US" sz="1600" dirty="0">
                <a:latin typeface="Times" pitchFamily="2" charset="0"/>
              </a:rPr>
              <a:t> </a:t>
            </a:r>
            <a:r>
              <a:rPr lang="en-US" sz="1600" i="1" dirty="0">
                <a:latin typeface="Times" pitchFamily="2" charset="0"/>
              </a:rPr>
              <a:t>X</a:t>
            </a:r>
            <a:r>
              <a:rPr lang="en-US" sz="1600" dirty="0">
                <a:latin typeface="Times" pitchFamily="2" charset="0"/>
              </a:rPr>
              <a:t> take value </a:t>
            </a:r>
            <a:r>
              <a:rPr lang="en-US" sz="1600" i="1" dirty="0">
                <a:latin typeface="Times" pitchFamily="2" charset="0"/>
              </a:rPr>
              <a:t>x</a:t>
            </a:r>
            <a:r>
              <a:rPr lang="en-US" sz="1600" i="1" baseline="-25000" dirty="0">
                <a:latin typeface="Times" pitchFamily="2" charset="0"/>
              </a:rPr>
              <a:t>i</a:t>
            </a:r>
            <a:r>
              <a:rPr lang="en-US" sz="1600" i="1" dirty="0">
                <a:latin typeface="Times" pitchFamily="2" charset="0"/>
              </a:rPr>
              <a:t> &amp; </a:t>
            </a:r>
            <a:r>
              <a:rPr lang="en-US" altLang="zh-MO" sz="1600" dirty="0">
                <a:latin typeface="Times" pitchFamily="2" charset="0"/>
              </a:rPr>
              <a:t>Y take value </a:t>
            </a:r>
            <a:r>
              <a:rPr lang="en-US" altLang="zh-MO" sz="1600" i="1" dirty="0" err="1">
                <a:latin typeface="Times" pitchFamily="2" charset="0"/>
              </a:rPr>
              <a:t>y</a:t>
            </a:r>
            <a:r>
              <a:rPr lang="en-US" altLang="zh-MO" sz="1600" i="1" baseline="-25000" dirty="0" err="1">
                <a:latin typeface="Times" pitchFamily="2" charset="0"/>
              </a:rPr>
              <a:t>j</a:t>
            </a:r>
            <a:r>
              <a:rPr lang="en-US" altLang="zh-MO" sz="1600" i="1" baseline="-25000" dirty="0">
                <a:latin typeface="Times" pitchFamily="2" charset="0"/>
              </a:rPr>
              <a:t> </a:t>
            </a:r>
            <a:r>
              <a:rPr lang="en-US" altLang="zh-MO" sz="1600" dirty="0">
                <a:latin typeface="Times" pitchFamily="2" charset="0"/>
              </a:rPr>
              <a:t>where</a:t>
            </a:r>
            <a:r>
              <a:rPr lang="en-US" altLang="zh-MO" sz="1600" i="1" dirty="0">
                <a:latin typeface="Times" pitchFamily="2" charset="0"/>
              </a:rPr>
              <a:t> N=M </a:t>
            </a:r>
            <a:r>
              <a:rPr lang="en-US" altLang="zh-MO" sz="1600" i="1" dirty="0">
                <a:latin typeface="+mn-lt"/>
              </a:rPr>
              <a:t>x</a:t>
            </a:r>
            <a:r>
              <a:rPr lang="en-US" altLang="zh-MO" sz="1600" i="1" dirty="0">
                <a:latin typeface="Times" pitchFamily="2" charset="0"/>
              </a:rPr>
              <a:t> L</a:t>
            </a:r>
            <a:endParaRPr lang="en-US" sz="1600" dirty="0">
              <a:latin typeface="Times" pitchFamily="2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446594A-F471-324A-B283-2044E03D4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475" y="4626310"/>
            <a:ext cx="2206498" cy="46355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F323A25-17EA-AD44-A1CA-7E5889456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1" y="3935045"/>
            <a:ext cx="1394474" cy="42763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05CF3F4-FD60-854D-A49C-15652C085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8875" y="3970596"/>
            <a:ext cx="1097697" cy="31933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E579DAD-FE0A-2246-90B8-ABD090B07D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560" y="5338694"/>
            <a:ext cx="3188193" cy="754602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BFB38F6D-1A0D-7444-A049-671204059ABF}"/>
              </a:ext>
            </a:extLst>
          </p:cNvPr>
          <p:cNvSpPr txBox="1"/>
          <p:nvPr/>
        </p:nvSpPr>
        <p:spPr>
          <a:xfrm>
            <a:off x="4588150" y="1203717"/>
            <a:ext cx="3368226" cy="230832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Times" pitchFamily="2" charset="0"/>
              </a:rPr>
              <a:t>If we consider only those instances for which               </a:t>
            </a:r>
            <a:r>
              <a:rPr lang="en-US" altLang="zh-MO" dirty="0">
                <a:latin typeface="Times" pitchFamily="2" charset="0"/>
              </a:rPr>
              <a:t>, then the fraction of such instances for which                 is written as </a:t>
            </a:r>
          </a:p>
          <a:p>
            <a:pPr algn="just"/>
            <a:endParaRPr lang="en-US" altLang="zh-MO" dirty="0">
              <a:latin typeface="Times" pitchFamily="2" charset="0"/>
            </a:endParaRPr>
          </a:p>
          <a:p>
            <a:pPr algn="just"/>
            <a:r>
              <a:rPr lang="en-US" altLang="zh-MO" dirty="0">
                <a:latin typeface="Times" pitchFamily="2" charset="0"/>
              </a:rPr>
              <a:t>is called the </a:t>
            </a:r>
            <a:r>
              <a:rPr lang="en-US" altLang="zh-MO" i="1" dirty="0">
                <a:latin typeface="Times" pitchFamily="2" charset="0"/>
              </a:rPr>
              <a:t>Conditional probability </a:t>
            </a:r>
            <a:r>
              <a:rPr lang="en-US" altLang="zh-MO" dirty="0">
                <a:latin typeface="Times" pitchFamily="2" charset="0"/>
              </a:rPr>
              <a:t>of</a:t>
            </a:r>
            <a:r>
              <a:rPr lang="en-US" altLang="zh-MO" i="1" dirty="0">
                <a:latin typeface="Times" pitchFamily="2" charset="0"/>
              </a:rPr>
              <a:t> </a:t>
            </a:r>
          </a:p>
          <a:p>
            <a:pPr algn="just"/>
            <a:r>
              <a:rPr lang="en-US" altLang="zh-MO" dirty="0">
                <a:latin typeface="Times" pitchFamily="2" charset="0"/>
              </a:rPr>
              <a:t>given </a:t>
            </a:r>
            <a:endParaRPr lang="en-US" dirty="0">
              <a:latin typeface="Times" pitchFamily="2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05F7B27E-A7EB-6342-BD5D-38CD243C9F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8815" y="2365500"/>
            <a:ext cx="1836665" cy="29219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A0D60DF7-3101-E24D-9E78-96A9272E11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16216" y="1556792"/>
            <a:ext cx="729264" cy="261787"/>
          </a:xfrm>
          <a:prstGeom prst="rect">
            <a:avLst/>
          </a:prstGeom>
        </p:spPr>
      </p:pic>
      <p:sp>
        <p:nvSpPr>
          <p:cNvPr id="19" name="向下箭號 18">
            <a:extLst>
              <a:ext uri="{FF2B5EF4-FFF2-40B4-BE49-F238E27FC236}">
                <a16:creationId xmlns:a16="http://schemas.microsoft.com/office/drawing/2014/main" id="{5F0456C6-EE2A-C54D-9395-997253F4ECC8}"/>
              </a:ext>
            </a:extLst>
          </p:cNvPr>
          <p:cNvSpPr/>
          <p:nvPr/>
        </p:nvSpPr>
        <p:spPr>
          <a:xfrm>
            <a:off x="2051720" y="2717448"/>
            <a:ext cx="72008" cy="2814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向下箭號 19">
            <a:extLst>
              <a:ext uri="{FF2B5EF4-FFF2-40B4-BE49-F238E27FC236}">
                <a16:creationId xmlns:a16="http://schemas.microsoft.com/office/drawing/2014/main" id="{1465B0E7-FF45-0B4C-9774-38D191EA453A}"/>
              </a:ext>
            </a:extLst>
          </p:cNvPr>
          <p:cNvSpPr/>
          <p:nvPr/>
        </p:nvSpPr>
        <p:spPr>
          <a:xfrm>
            <a:off x="2051720" y="3597244"/>
            <a:ext cx="72008" cy="2814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9A480354-6930-674E-8047-8EA6A13B2A3E}"/>
              </a:ext>
            </a:extLst>
          </p:cNvPr>
          <p:cNvSpPr txBox="1"/>
          <p:nvPr/>
        </p:nvSpPr>
        <p:spPr>
          <a:xfrm>
            <a:off x="2483768" y="3940499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" pitchFamily="2" charset="0"/>
              </a:rPr>
              <a:t>, P(Y=</a:t>
            </a:r>
            <a:r>
              <a:rPr lang="en-US" i="1" dirty="0" err="1">
                <a:latin typeface="Times" pitchFamily="2" charset="0"/>
              </a:rPr>
              <a:t>y</a:t>
            </a:r>
            <a:r>
              <a:rPr lang="en-US" i="1" baseline="-25000" dirty="0" err="1">
                <a:latin typeface="Times" pitchFamily="2" charset="0"/>
              </a:rPr>
              <a:t>i</a:t>
            </a:r>
            <a:r>
              <a:rPr lang="en-US" i="1" dirty="0">
                <a:latin typeface="Times" pitchFamily="2" charset="0"/>
              </a:rPr>
              <a:t>) </a:t>
            </a:r>
            <a:r>
              <a:rPr lang="en-US" dirty="0">
                <a:latin typeface="Times" pitchFamily="2" charset="0"/>
              </a:rPr>
              <a:t>=</a:t>
            </a:r>
            <a:r>
              <a:rPr lang="en-US" i="1" dirty="0">
                <a:latin typeface="Times" pitchFamily="2" charset="0"/>
              </a:rPr>
              <a:t> </a:t>
            </a:r>
            <a:r>
              <a:rPr lang="en-US" dirty="0">
                <a:latin typeface="Times" pitchFamily="2" charset="0"/>
              </a:rPr>
              <a:t>…</a:t>
            </a:r>
          </a:p>
        </p:txBody>
      </p:sp>
      <p:sp>
        <p:nvSpPr>
          <p:cNvPr id="22" name="向下箭號 21">
            <a:extLst>
              <a:ext uri="{FF2B5EF4-FFF2-40B4-BE49-F238E27FC236}">
                <a16:creationId xmlns:a16="http://schemas.microsoft.com/office/drawing/2014/main" id="{3337D11B-8726-CD42-A85B-AE61DF845087}"/>
              </a:ext>
            </a:extLst>
          </p:cNvPr>
          <p:cNvSpPr/>
          <p:nvPr/>
        </p:nvSpPr>
        <p:spPr>
          <a:xfrm>
            <a:off x="2051720" y="4299691"/>
            <a:ext cx="72008" cy="2814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向下箭號 22">
            <a:extLst>
              <a:ext uri="{FF2B5EF4-FFF2-40B4-BE49-F238E27FC236}">
                <a16:creationId xmlns:a16="http://schemas.microsoft.com/office/drawing/2014/main" id="{716B98B5-2D0F-3446-9891-E4F788DCF61B}"/>
              </a:ext>
            </a:extLst>
          </p:cNvPr>
          <p:cNvSpPr/>
          <p:nvPr/>
        </p:nvSpPr>
        <p:spPr>
          <a:xfrm>
            <a:off x="2051720" y="5019771"/>
            <a:ext cx="72008" cy="2814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5F39F494-29B1-E54B-88C6-32306EDBB9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4088" y="2132856"/>
            <a:ext cx="678999" cy="220216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B0C52186-1BFC-BC45-B20F-6ECAE1C356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4327" y="3169359"/>
            <a:ext cx="729264" cy="261787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1D0419EC-EB60-8E4A-A9EE-BA9C666E03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5425" y="2966856"/>
            <a:ext cx="678999" cy="220216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A85B9008-9BDC-DE49-87E6-ED3723D6CD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59852" y="4057566"/>
            <a:ext cx="2424821" cy="595570"/>
          </a:xfrm>
          <a:prstGeom prst="rect">
            <a:avLst/>
          </a:prstGeom>
        </p:spPr>
      </p:pic>
      <p:sp>
        <p:nvSpPr>
          <p:cNvPr id="28" name="向下箭號 27">
            <a:extLst>
              <a:ext uri="{FF2B5EF4-FFF2-40B4-BE49-F238E27FC236}">
                <a16:creationId xmlns:a16="http://schemas.microsoft.com/office/drawing/2014/main" id="{361A6288-4655-0449-B6AE-9FED58582600}"/>
              </a:ext>
            </a:extLst>
          </p:cNvPr>
          <p:cNvSpPr/>
          <p:nvPr/>
        </p:nvSpPr>
        <p:spPr>
          <a:xfrm>
            <a:off x="6228184" y="3789040"/>
            <a:ext cx="72008" cy="2814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F922DCA7-61AF-C544-B71B-A2B351142C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50948" y="4797152"/>
            <a:ext cx="4723639" cy="874748"/>
          </a:xfrm>
          <a:prstGeom prst="rect">
            <a:avLst/>
          </a:prstGeom>
        </p:spPr>
      </p:pic>
      <p:sp>
        <p:nvSpPr>
          <p:cNvPr id="30" name="向下箭號 29">
            <a:extLst>
              <a:ext uri="{FF2B5EF4-FFF2-40B4-BE49-F238E27FC236}">
                <a16:creationId xmlns:a16="http://schemas.microsoft.com/office/drawing/2014/main" id="{8F1B8E98-3CE3-3045-B765-C982934C8FF7}"/>
              </a:ext>
            </a:extLst>
          </p:cNvPr>
          <p:cNvSpPr/>
          <p:nvPr/>
        </p:nvSpPr>
        <p:spPr>
          <a:xfrm>
            <a:off x="6228184" y="4457947"/>
            <a:ext cx="72008" cy="3482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B84B4E1-CF04-7C42-98D7-16B10F4C9A36}"/>
              </a:ext>
            </a:extLst>
          </p:cNvPr>
          <p:cNvSpPr txBox="1"/>
          <p:nvPr/>
        </p:nvSpPr>
        <p:spPr>
          <a:xfrm>
            <a:off x="4917398" y="6021288"/>
            <a:ext cx="267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" pitchFamily="2" charset="0"/>
              </a:rPr>
              <a:t>Product rule</a:t>
            </a:r>
            <a:r>
              <a:rPr lang="en-US" dirty="0">
                <a:latin typeface="Times" pitchFamily="2" charset="0"/>
              </a:rPr>
              <a:t> of probability</a:t>
            </a:r>
          </a:p>
        </p:txBody>
      </p:sp>
      <p:sp>
        <p:nvSpPr>
          <p:cNvPr id="32" name="向下箭號 31">
            <a:extLst>
              <a:ext uri="{FF2B5EF4-FFF2-40B4-BE49-F238E27FC236}">
                <a16:creationId xmlns:a16="http://schemas.microsoft.com/office/drawing/2014/main" id="{6134B4DE-DDDA-9545-A2B2-6441BC4C1DD0}"/>
              </a:ext>
            </a:extLst>
          </p:cNvPr>
          <p:cNvSpPr/>
          <p:nvPr/>
        </p:nvSpPr>
        <p:spPr>
          <a:xfrm>
            <a:off x="6236258" y="5640171"/>
            <a:ext cx="72008" cy="3482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349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58DF9F-9FB6-3247-B9C3-3F333E258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7FC83-13BA-D54D-9A9D-DC0A80A568EE}" type="slidenum">
              <a:rPr kumimoji="1" lang="zh-CN" altLang="en-US" smtClean="0"/>
              <a:pPr/>
              <a:t>18</a:t>
            </a:fld>
            <a:endParaRPr kumimoji="1" lang="zh-CN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2BDFCD4-A7C5-244B-B072-07EBB3866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548680"/>
            <a:ext cx="6885803" cy="208948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678201C-E389-354A-B08D-BBBF84C1A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2924944"/>
            <a:ext cx="2040226" cy="28803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A8BD08C-728E-1444-A78C-A1F7DA20E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40" y="3592190"/>
            <a:ext cx="2509696" cy="70090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E6668DD-77A4-D845-9F2C-0E3C708DD7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60" y="4581128"/>
            <a:ext cx="7847052" cy="156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448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989E42-F730-304E-A041-13B447763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7FC83-13BA-D54D-9A9D-DC0A80A568EE}" type="slidenum">
              <a:rPr kumimoji="1" lang="zh-CN" altLang="en-US" smtClean="0"/>
              <a:pPr/>
              <a:t>19</a:t>
            </a:fld>
            <a:endParaRPr kumimoji="1" lang="zh-CN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0366C54-35EC-A241-ABC3-B31C88D98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6632"/>
            <a:ext cx="7488832" cy="263769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B76EDA5-47D9-A743-B1AA-DA15315830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611052"/>
            <a:ext cx="6745019" cy="421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97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20090" y="502977"/>
            <a:ext cx="8600609" cy="6683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68"/>
              </a:lnSpc>
              <a:spcBef>
                <a:spcPct val="0"/>
              </a:spcBef>
              <a:spcAft>
                <a:spcPct val="0"/>
              </a:spcAft>
            </a:pPr>
            <a:r>
              <a:rPr sz="4400" dirty="0">
                <a:solidFill>
                  <a:srgbClr val="000000"/>
                </a:solidFill>
                <a:latin typeface="RGJVNI+CalibriLight"/>
                <a:cs typeface="RGJVNI+CalibriLight"/>
              </a:rPr>
              <a:t>Self Introduction</a:t>
            </a:r>
            <a:r>
              <a:rPr sz="4400" spc="40" dirty="0">
                <a:solidFill>
                  <a:srgbClr val="000000"/>
                </a:solidFill>
                <a:latin typeface="RGJVNI+CalibriLight"/>
                <a:cs typeface="RGJVNI+CalibriLight"/>
              </a:rPr>
              <a:t> </a:t>
            </a:r>
            <a:r>
              <a:rPr sz="4400" dirty="0">
                <a:solidFill>
                  <a:srgbClr val="000000"/>
                </a:solidFill>
                <a:latin typeface="RGJVNI+CalibriLight"/>
                <a:cs typeface="RGJVNI+CalibriLight"/>
              </a:rPr>
              <a:t>– </a:t>
            </a:r>
            <a:r>
              <a:rPr lang="en-US" sz="4400" spc="-25" dirty="0">
                <a:solidFill>
                  <a:srgbClr val="000000"/>
                </a:solidFill>
                <a:latin typeface="RGJVNI+CalibriLight"/>
                <a:cs typeface="RGJVNI+CalibriLight"/>
              </a:rPr>
              <a:t>Weijia Jia</a:t>
            </a:r>
            <a:endParaRPr sz="4400" dirty="0">
              <a:solidFill>
                <a:srgbClr val="000000"/>
              </a:solidFill>
              <a:latin typeface="RGJVNI+CalibriLight"/>
              <a:cs typeface="RGJVNI+Calibri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0090" y="1546362"/>
            <a:ext cx="1920586" cy="967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12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10">
                <a:solidFill>
                  <a:srgbClr val="000000"/>
                </a:solidFill>
                <a:latin typeface="Calibri"/>
                <a:cs typeface="Calibri"/>
              </a:rPr>
              <a:t>Position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77291" y="2001119"/>
            <a:ext cx="7499166" cy="732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3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MO" sz="2400" spc="3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MO" sz="2400" dirty="0">
                <a:solidFill>
                  <a:srgbClr val="000000"/>
                </a:solidFill>
                <a:latin typeface="+mj-lt"/>
                <a:ea typeface="+mn-ea"/>
                <a:cs typeface="Times New Roman"/>
              </a:rPr>
              <a:t>IEEE Fellow</a:t>
            </a:r>
            <a:r>
              <a:rPr lang="zh-CN" altLang="en-US" sz="2400" dirty="0">
                <a:solidFill>
                  <a:srgbClr val="000000"/>
                </a:solidFill>
                <a:latin typeface="+mj-lt"/>
                <a:ea typeface="+mn-ea"/>
                <a:cs typeface="Times New Roman"/>
              </a:rPr>
              <a:t>，</a:t>
            </a:r>
            <a:r>
              <a:rPr lang="en-US" sz="2400" spc="-12" dirty="0">
                <a:solidFill>
                  <a:srgbClr val="000000"/>
                </a:solidFill>
                <a:latin typeface="Calibri"/>
                <a:cs typeface="Calibri"/>
              </a:rPr>
              <a:t>Chair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spc="-13" dirty="0">
                <a:solidFill>
                  <a:srgbClr val="000000"/>
                </a:solidFill>
                <a:latin typeface="Calibri"/>
                <a:cs typeface="Calibri"/>
              </a:rPr>
              <a:t>Professor</a:t>
            </a:r>
            <a:r>
              <a:rPr sz="2400" spc="-36" dirty="0">
                <a:solidFill>
                  <a:srgbClr val="000000"/>
                </a:solidFill>
                <a:latin typeface="Calibri"/>
                <a:cs typeface="Calibri"/>
              </a:rPr>
              <a:t>,</a:t>
            </a:r>
            <a:r>
              <a:rPr sz="2400" spc="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C</a:t>
            </a: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I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S Dept.</a:t>
            </a:r>
            <a:endParaRPr lang="en-US" altLang="zh-MO" sz="24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342900" marR="0" indent="-342900">
              <a:lnSpc>
                <a:spcPts val="2929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MO" sz="2400" dirty="0">
                <a:solidFill>
                  <a:srgbClr val="000000"/>
                </a:solidFill>
                <a:latin typeface="Calibri"/>
                <a:cs typeface="Calibri"/>
              </a:rPr>
              <a:t>Deputy of Director, State of Key Lab of IoT for Smart City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77291" y="2983718"/>
            <a:ext cx="7835213" cy="14869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lang="en-US" altLang="zh-MO" sz="2400" dirty="0">
                <a:solidFill>
                  <a:srgbClr val="000000"/>
                </a:solidFill>
                <a:latin typeface="Calibri"/>
                <a:cs typeface="Calibri"/>
              </a:rPr>
              <a:t>    </a:t>
            </a:r>
            <a:r>
              <a:rPr sz="2400" spc="-11" dirty="0">
                <a:solidFill>
                  <a:srgbClr val="000000"/>
                </a:solidFill>
                <a:latin typeface="Calibri"/>
                <a:cs typeface="Calibri"/>
              </a:rPr>
              <a:t>Research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 on </a:t>
            </a: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Networking/ IoT/ Bigdata/M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achine </a:t>
            </a: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l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earning</a:t>
            </a:r>
            <a:r>
              <a:rPr lang="en-US" altLang="zh-MO" sz="2400" dirty="0">
                <a:solidFill>
                  <a:srgbClr val="000000"/>
                </a:solidFill>
                <a:latin typeface="Calibri"/>
                <a:cs typeface="Calibri"/>
              </a:rPr>
              <a:t>/NLP</a:t>
            </a:r>
          </a:p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endParaRPr lang="en-US" altLang="zh-MO" sz="2400" dirty="0">
              <a:solidFill>
                <a:srgbClr val="000000"/>
              </a:solidFill>
              <a:latin typeface="Calibri"/>
              <a:cs typeface="Calibri"/>
            </a:endParaRPr>
          </a:p>
          <a:p>
            <a:pPr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>
                <a:latin typeface="Times" charset="0"/>
                <a:ea typeface="Times" charset="0"/>
                <a:cs typeface="Times" charset="0"/>
              </a:rPr>
              <a:t>https://</a:t>
            </a:r>
            <a:r>
              <a:rPr kumimoji="1" lang="en-US" altLang="zh-CN" sz="2400" dirty="0" err="1">
                <a:latin typeface="Times" charset="0"/>
                <a:ea typeface="Times" charset="0"/>
                <a:cs typeface="Times" charset="0"/>
              </a:rPr>
              <a:t>www.fst.um.edu.mo</a:t>
            </a:r>
            <a:r>
              <a:rPr kumimoji="1" lang="en-US" altLang="zh-CN" sz="2400" dirty="0">
                <a:latin typeface="Times" charset="0"/>
                <a:ea typeface="Times" charset="0"/>
                <a:cs typeface="Times" charset="0"/>
              </a:rPr>
              <a:t>/</a:t>
            </a:r>
            <a:r>
              <a:rPr kumimoji="1" lang="en-US" altLang="zh-CN" sz="2400" dirty="0" err="1">
                <a:latin typeface="Times" charset="0"/>
                <a:ea typeface="Times" charset="0"/>
                <a:cs typeface="Times" charset="0"/>
              </a:rPr>
              <a:t>en</a:t>
            </a:r>
            <a:r>
              <a:rPr kumimoji="1" lang="en-US" altLang="zh-CN" sz="2400" dirty="0">
                <a:latin typeface="Times" charset="0"/>
                <a:ea typeface="Times" charset="0"/>
                <a:cs typeface="Times" charset="0"/>
              </a:rPr>
              <a:t>/staff/</a:t>
            </a:r>
            <a:r>
              <a:rPr kumimoji="1" lang="en-US" altLang="zh-CN" sz="2400" dirty="0" err="1">
                <a:latin typeface="Times" charset="0"/>
                <a:ea typeface="Times" charset="0"/>
                <a:cs typeface="Times" charset="0"/>
              </a:rPr>
              <a:t>jiawj.html</a:t>
            </a:r>
            <a:endParaRPr kumimoji="1" lang="zh-CN" altLang="en-US" sz="2400" dirty="0">
              <a:latin typeface="Times" charset="0"/>
              <a:ea typeface="Times" charset="0"/>
              <a:cs typeface="Times" charset="0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989E42-F730-304E-A041-13B447763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7FC83-13BA-D54D-9A9D-DC0A80A568EE}" type="slidenum">
              <a:rPr kumimoji="1" lang="zh-CN" altLang="en-US" smtClean="0"/>
              <a:pPr/>
              <a:t>20</a:t>
            </a:fld>
            <a:endParaRPr kumimoji="1" lang="zh-CN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90935AC-BC42-B84C-8EE0-60E48122D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305308"/>
            <a:ext cx="6880521" cy="326919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099626F-6F40-1143-BDDE-DE27CC60E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56" y="241363"/>
            <a:ext cx="8436887" cy="297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961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989E42-F730-304E-A041-13B447763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7FC83-13BA-D54D-9A9D-DC0A80A568EE}" type="slidenum">
              <a:rPr kumimoji="1" lang="zh-CN" altLang="en-US" smtClean="0"/>
              <a:pPr/>
              <a:t>21</a:t>
            </a:fld>
            <a:endParaRPr kumimoji="1" lang="zh-CN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F90BD8E-AC43-2F49-8EFE-32F4A707D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395391"/>
            <a:ext cx="7876611" cy="285416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90366C54-35EC-A241-ABC3-B31C88D98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56" y="241363"/>
            <a:ext cx="8436887" cy="297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987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42194BCC-FA90-404E-B0F2-DE277BEEF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5517232"/>
            <a:ext cx="8757846" cy="96870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2F1F990-F67B-664D-B1BB-3220054E5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0"/>
            <a:ext cx="8640960" cy="492443"/>
          </a:xfrm>
        </p:spPr>
        <p:txBody>
          <a:bodyPr/>
          <a:lstStyle/>
          <a:p>
            <a:r>
              <a:rPr lang="en-US" dirty="0"/>
              <a:t>Example</a:t>
            </a:r>
            <a:r>
              <a:rPr lang="zh-TW" altLang="en-US" dirty="0"/>
              <a:t>：</a:t>
            </a:r>
            <a:endParaRPr 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CA71CB0-F128-184B-B5DC-3C0560FE1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7FC83-13BA-D54D-9A9D-DC0A80A568EE}" type="slidenum">
              <a:rPr kumimoji="1" lang="zh-CN" altLang="en-US" smtClean="0"/>
              <a:pPr/>
              <a:t>22</a:t>
            </a:fld>
            <a:endParaRPr kumimoji="1" lang="zh-CN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85335D-F8B7-7048-ADE9-F95EBB0E2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527" y="581277"/>
            <a:ext cx="7335378" cy="493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47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7B2E34-47B4-B941-880E-8169DD9BE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Probability &amp; Posterior Probability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49140F0-42A0-434F-936B-52AA719AC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7FC83-13BA-D54D-9A9D-DC0A80A568EE}" type="slidenum">
              <a:rPr kumimoji="1" lang="zh-CN" altLang="en-US" smtClean="0"/>
              <a:pPr/>
              <a:t>23</a:t>
            </a:fld>
            <a:endParaRPr kumimoji="1" lang="zh-CN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8AC4975-16D3-9141-B6D2-C87139703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60" y="1196752"/>
            <a:ext cx="8358280" cy="459705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筆跡 6">
                <a:extLst>
                  <a:ext uri="{FF2B5EF4-FFF2-40B4-BE49-F238E27FC236}">
                    <a16:creationId xmlns:a16="http://schemas.microsoft.com/office/drawing/2014/main" id="{350E205F-B21A-F749-8BB4-CEAC337D17FB}"/>
                  </a:ext>
                </a:extLst>
              </p14:cNvPr>
              <p14:cNvContentPartPr/>
              <p14:nvPr/>
            </p14:nvContentPartPr>
            <p14:xfrm>
              <a:off x="1658673" y="2773336"/>
              <a:ext cx="6980400" cy="110880"/>
            </p14:xfrm>
          </p:contentPart>
        </mc:Choice>
        <mc:Fallback xmlns="">
          <p:pic>
            <p:nvPicPr>
              <p:cNvPr id="7" name="筆跡 6">
                <a:extLst>
                  <a:ext uri="{FF2B5EF4-FFF2-40B4-BE49-F238E27FC236}">
                    <a16:creationId xmlns:a16="http://schemas.microsoft.com/office/drawing/2014/main" id="{350E205F-B21A-F749-8BB4-CEAC337D17F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49673" y="2764336"/>
                <a:ext cx="699804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筆跡 7">
                <a:extLst>
                  <a:ext uri="{FF2B5EF4-FFF2-40B4-BE49-F238E27FC236}">
                    <a16:creationId xmlns:a16="http://schemas.microsoft.com/office/drawing/2014/main" id="{884EB721-94F2-1141-B3E4-C8EA37830A3E}"/>
                  </a:ext>
                </a:extLst>
              </p14:cNvPr>
              <p14:cNvContentPartPr/>
              <p14:nvPr/>
            </p14:nvContentPartPr>
            <p14:xfrm>
              <a:off x="498087" y="3053870"/>
              <a:ext cx="2498040" cy="64800"/>
            </p14:xfrm>
          </p:contentPart>
        </mc:Choice>
        <mc:Fallback xmlns="">
          <p:pic>
            <p:nvPicPr>
              <p:cNvPr id="8" name="筆跡 7">
                <a:extLst>
                  <a:ext uri="{FF2B5EF4-FFF2-40B4-BE49-F238E27FC236}">
                    <a16:creationId xmlns:a16="http://schemas.microsoft.com/office/drawing/2014/main" id="{884EB721-94F2-1141-B3E4-C8EA37830A3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9087" y="3045230"/>
                <a:ext cx="2515680" cy="8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筆跡 8">
                <a:extLst>
                  <a:ext uri="{FF2B5EF4-FFF2-40B4-BE49-F238E27FC236}">
                    <a16:creationId xmlns:a16="http://schemas.microsoft.com/office/drawing/2014/main" id="{1607B005-C77D-6A4E-831E-F9810E2297AD}"/>
                  </a:ext>
                </a:extLst>
              </p14:cNvPr>
              <p14:cNvContentPartPr/>
              <p14:nvPr/>
            </p14:nvContentPartPr>
            <p14:xfrm>
              <a:off x="2348847" y="3078710"/>
              <a:ext cx="205200" cy="15120"/>
            </p14:xfrm>
          </p:contentPart>
        </mc:Choice>
        <mc:Fallback xmlns="">
          <p:pic>
            <p:nvPicPr>
              <p:cNvPr id="9" name="筆跡 8">
                <a:extLst>
                  <a:ext uri="{FF2B5EF4-FFF2-40B4-BE49-F238E27FC236}">
                    <a16:creationId xmlns:a16="http://schemas.microsoft.com/office/drawing/2014/main" id="{1607B005-C77D-6A4E-831E-F9810E2297A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40207" y="3069710"/>
                <a:ext cx="22284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10" name="筆跡 9">
                <a:extLst>
                  <a:ext uri="{FF2B5EF4-FFF2-40B4-BE49-F238E27FC236}">
                    <a16:creationId xmlns:a16="http://schemas.microsoft.com/office/drawing/2014/main" id="{06044ACB-750E-1042-A824-5CD516B8A5F8}"/>
                  </a:ext>
                </a:extLst>
              </p14:cNvPr>
              <p14:cNvContentPartPr/>
              <p14:nvPr/>
            </p14:nvContentPartPr>
            <p14:xfrm>
              <a:off x="6978807" y="3105350"/>
              <a:ext cx="1614240" cy="29520"/>
            </p14:xfrm>
          </p:contentPart>
        </mc:Choice>
        <mc:Fallback xmlns="">
          <p:pic>
            <p:nvPicPr>
              <p:cNvPr id="10" name="筆跡 9">
                <a:extLst>
                  <a:ext uri="{FF2B5EF4-FFF2-40B4-BE49-F238E27FC236}">
                    <a16:creationId xmlns:a16="http://schemas.microsoft.com/office/drawing/2014/main" id="{06044ACB-750E-1042-A824-5CD516B8A5F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61167" y="3087350"/>
                <a:ext cx="164988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11" name="筆跡 10">
                <a:extLst>
                  <a:ext uri="{FF2B5EF4-FFF2-40B4-BE49-F238E27FC236}">
                    <a16:creationId xmlns:a16="http://schemas.microsoft.com/office/drawing/2014/main" id="{2884A940-93C3-4344-80AF-86B5C8AB000D}"/>
                  </a:ext>
                </a:extLst>
              </p14:cNvPr>
              <p14:cNvContentPartPr/>
              <p14:nvPr/>
            </p14:nvContentPartPr>
            <p14:xfrm>
              <a:off x="503525" y="3635270"/>
              <a:ext cx="1621080" cy="52560"/>
            </p14:xfrm>
          </p:contentPart>
        </mc:Choice>
        <mc:Fallback xmlns="">
          <p:pic>
            <p:nvPicPr>
              <p:cNvPr id="11" name="筆跡 10">
                <a:extLst>
                  <a:ext uri="{FF2B5EF4-FFF2-40B4-BE49-F238E27FC236}">
                    <a16:creationId xmlns:a16="http://schemas.microsoft.com/office/drawing/2014/main" id="{2884A940-93C3-4344-80AF-86B5C8AB000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85525" y="3617630"/>
                <a:ext cx="165672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3">
            <p14:nvContentPartPr>
              <p14:cNvPr id="12" name="筆跡 11">
                <a:extLst>
                  <a:ext uri="{FF2B5EF4-FFF2-40B4-BE49-F238E27FC236}">
                    <a16:creationId xmlns:a16="http://schemas.microsoft.com/office/drawing/2014/main" id="{074ABABE-7D3E-194D-B392-D887239AB524}"/>
                  </a:ext>
                </a:extLst>
              </p14:cNvPr>
              <p14:cNvContentPartPr/>
              <p14:nvPr/>
            </p14:nvContentPartPr>
            <p14:xfrm>
              <a:off x="1658673" y="3910310"/>
              <a:ext cx="2978280" cy="75600"/>
            </p14:xfrm>
          </p:contentPart>
        </mc:Choice>
        <mc:Fallback xmlns="">
          <p:pic>
            <p:nvPicPr>
              <p:cNvPr id="12" name="筆跡 11">
                <a:extLst>
                  <a:ext uri="{FF2B5EF4-FFF2-40B4-BE49-F238E27FC236}">
                    <a16:creationId xmlns:a16="http://schemas.microsoft.com/office/drawing/2014/main" id="{074ABABE-7D3E-194D-B392-D887239AB52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640673" y="3892670"/>
                <a:ext cx="301392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5">
            <p14:nvContentPartPr>
              <p14:cNvPr id="13" name="筆跡 12">
                <a:extLst>
                  <a:ext uri="{FF2B5EF4-FFF2-40B4-BE49-F238E27FC236}">
                    <a16:creationId xmlns:a16="http://schemas.microsoft.com/office/drawing/2014/main" id="{80D8CC35-9A41-B24A-86DC-AC3153C9C551}"/>
                  </a:ext>
                </a:extLst>
              </p14:cNvPr>
              <p14:cNvContentPartPr/>
              <p14:nvPr/>
            </p14:nvContentPartPr>
            <p14:xfrm>
              <a:off x="1159587" y="5754026"/>
              <a:ext cx="2548318" cy="84538"/>
            </p14:xfrm>
          </p:contentPart>
        </mc:Choice>
        <mc:Fallback xmlns="">
          <p:pic>
            <p:nvPicPr>
              <p:cNvPr id="13" name="筆跡 12">
                <a:extLst>
                  <a:ext uri="{FF2B5EF4-FFF2-40B4-BE49-F238E27FC236}">
                    <a16:creationId xmlns:a16="http://schemas.microsoft.com/office/drawing/2014/main" id="{80D8CC35-9A41-B24A-86DC-AC3153C9C55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141588" y="5736039"/>
                <a:ext cx="2583956" cy="12015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71913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7B2E34-47B4-B941-880E-8169DD9BE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Probability &amp; Posterior Probability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49140F0-42A0-434F-936B-52AA719AC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7FC83-13BA-D54D-9A9D-DC0A80A568EE}" type="slidenum">
              <a:rPr kumimoji="1" lang="zh-CN" altLang="en-US" smtClean="0"/>
              <a:pPr/>
              <a:t>24</a:t>
            </a:fld>
            <a:endParaRPr kumimoji="1" lang="zh-CN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8A3D856-F6F8-394F-A564-ECACE1C71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702" y="1324709"/>
            <a:ext cx="7934596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37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989E42-F730-304E-A041-13B447763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7FC83-13BA-D54D-9A9D-DC0A80A568EE}" type="slidenum">
              <a:rPr kumimoji="1" lang="zh-CN" altLang="en-US" smtClean="0"/>
              <a:pPr/>
              <a:t>25</a:t>
            </a:fld>
            <a:endParaRPr kumimoji="1" lang="zh-CN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83F6202-A705-3C42-9E3A-C90188CFD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16631"/>
            <a:ext cx="4824536" cy="305049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90935AC-BC42-B84C-8EE0-60E48122D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5" y="3212975"/>
            <a:ext cx="6771271" cy="321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713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"/>
          <p:cNvSpPr/>
          <p:nvPr/>
        </p:nvSpPr>
        <p:spPr>
          <a:xfrm>
            <a:off x="381" y="21034"/>
            <a:ext cx="9149968" cy="686435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0090" y="502977"/>
            <a:ext cx="4531707" cy="15200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68"/>
              </a:lnSpc>
              <a:spcBef>
                <a:spcPct val="0"/>
              </a:spcBef>
              <a:spcAft>
                <a:spcPct val="0"/>
              </a:spcAft>
            </a:pPr>
            <a:r>
              <a:rPr sz="4400" spc="-34">
                <a:solidFill>
                  <a:srgbClr val="000000"/>
                </a:solidFill>
                <a:latin typeface="ENFICQ+CalibriLight"/>
                <a:cs typeface="ENFICQ+CalibriLight"/>
              </a:rPr>
              <a:t>Data</a:t>
            </a:r>
            <a:r>
              <a:rPr sz="4400" spc="57">
                <a:solidFill>
                  <a:srgbClr val="000000"/>
                </a:solidFill>
                <a:latin typeface="ENFICQ+CalibriLight"/>
                <a:cs typeface="ENFICQ+CalibriLight"/>
              </a:rPr>
              <a:t> </a:t>
            </a:r>
            <a:r>
              <a:rPr sz="4400" spc="-40">
                <a:solidFill>
                  <a:srgbClr val="000000"/>
                </a:solidFill>
                <a:latin typeface="ENFICQ+CalibriLight"/>
                <a:cs typeface="ENFICQ+CalibriLight"/>
              </a:rPr>
              <a:t>Technology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0090" y="5130325"/>
            <a:ext cx="8668894" cy="1243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94"/>
              </a:lnSpc>
              <a:spcBef>
                <a:spcPct val="0"/>
              </a:spcBef>
              <a:spcAft>
                <a:spcPct val="0"/>
              </a:spcAft>
            </a:pPr>
            <a:r>
              <a:rPr sz="3600" spc="-29">
                <a:solidFill>
                  <a:srgbClr val="000000"/>
                </a:solidFill>
                <a:latin typeface="ENFICQ+CalibriLight"/>
                <a:cs typeface="ENFICQ+CalibriLight"/>
              </a:rPr>
              <a:t>Data</a:t>
            </a:r>
            <a:r>
              <a:rPr sz="3600" spc="55">
                <a:solidFill>
                  <a:srgbClr val="000000"/>
                </a:solidFill>
                <a:latin typeface="ENFICQ+CalibriLight"/>
                <a:cs typeface="ENFICQ+CalibriLight"/>
              </a:rPr>
              <a:t> </a:t>
            </a:r>
            <a:r>
              <a:rPr sz="3600">
                <a:solidFill>
                  <a:srgbClr val="000000"/>
                </a:solidFill>
                <a:latin typeface="ENFICQ+CalibriLight"/>
                <a:cs typeface="ENFICQ+CalibriLight"/>
              </a:rPr>
              <a:t>itself is not valuable,</a:t>
            </a:r>
            <a:r>
              <a:rPr sz="3600" spc="24">
                <a:solidFill>
                  <a:srgbClr val="000000"/>
                </a:solidFill>
                <a:latin typeface="ENFICQ+CalibriLight"/>
                <a:cs typeface="ENFICQ+CalibriLight"/>
              </a:rPr>
              <a:t> </a:t>
            </a:r>
            <a:r>
              <a:rPr sz="3600" spc="-29">
                <a:solidFill>
                  <a:srgbClr val="000000"/>
                </a:solidFill>
                <a:latin typeface="ENFICQ+CalibriLight"/>
                <a:cs typeface="ENFICQ+CalibriLight"/>
              </a:rPr>
              <a:t>data</a:t>
            </a:r>
            <a:r>
              <a:rPr sz="3600" spc="55">
                <a:solidFill>
                  <a:srgbClr val="000000"/>
                </a:solidFill>
                <a:latin typeface="ENFICQ+CalibriLight"/>
                <a:cs typeface="ENFICQ+CalibriLight"/>
              </a:rPr>
              <a:t> </a:t>
            </a:r>
            <a:r>
              <a:rPr sz="3600">
                <a:solidFill>
                  <a:srgbClr val="000000"/>
                </a:solidFill>
                <a:latin typeface="ENFICQ+CalibriLight"/>
                <a:cs typeface="ENFICQ+CalibriLight"/>
              </a:rPr>
              <a:t>service is!</a:t>
            </a: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E1CBE505-4F11-0745-BAA4-032D6CB128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tr-TR" altLang="zh-TW" dirty="0" err="1"/>
              <a:t>Why</a:t>
            </a:r>
            <a:r>
              <a:rPr lang="tr-TR" altLang="zh-TW" dirty="0"/>
              <a:t> ML</a:t>
            </a:r>
            <a:r>
              <a:rPr lang="zh-CN" altLang="en-US" dirty="0"/>
              <a:t>？</a:t>
            </a:r>
            <a:r>
              <a:rPr lang="en-US" altLang="zh-CN" dirty="0"/>
              <a:t>TML?</a:t>
            </a:r>
            <a:endParaRPr lang="tr-TR" altLang="zh-TW" dirty="0"/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6906546F-2971-B045-9FDB-AE05383CDADB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539552" y="1268760"/>
            <a:ext cx="8136904" cy="5041380"/>
          </a:xfrm>
        </p:spPr>
        <p:txBody>
          <a:bodyPr/>
          <a:lstStyle/>
          <a:p>
            <a:pPr marL="457200" indent="-457200" algn="just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TW" sz="2800" dirty="0"/>
              <a:t>ML is programming computers to optimize a performance criterion using example data or past experiences.</a:t>
            </a:r>
          </a:p>
          <a:p>
            <a:pPr marL="457200" indent="-457200" algn="just" eaLnBrk="1" hangingPunct="1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TW" sz="2800" dirty="0"/>
              <a:t>There is no need to “learn” to calculate payroll learning is used when:</a:t>
            </a:r>
          </a:p>
          <a:p>
            <a:pPr marL="914400" lvl="1" indent="-4572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TW" sz="2800" dirty="0"/>
              <a:t>Human expertise does not exist (navigating on Mars),</a:t>
            </a:r>
          </a:p>
          <a:p>
            <a:pPr marL="914400" lvl="1" indent="-4572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TW" sz="2800" dirty="0"/>
              <a:t>Humans are unable to explain their expertise (speech recognition)</a:t>
            </a:r>
          </a:p>
          <a:p>
            <a:pPr marL="914400" lvl="1" indent="-4572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TW" sz="2800" dirty="0"/>
              <a:t>Solution changes in time (routing on a computer networks)</a:t>
            </a:r>
          </a:p>
          <a:p>
            <a:pPr marL="914400" lvl="1" indent="-45720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TW" sz="2800" dirty="0"/>
              <a:t>Solution needs to be adapted to particular cases (user biometrics)</a:t>
            </a: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6B96709-0606-9A48-B743-CF5B92E70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37323" y="6482173"/>
            <a:ext cx="1737264" cy="184666"/>
          </a:xfrm>
        </p:spPr>
        <p:txBody>
          <a:bodyPr/>
          <a:lstStyle/>
          <a:p>
            <a:fld id="{AFE7FC83-13BA-D54D-9A9D-DC0A80A568EE}" type="slidenum">
              <a:rPr kumimoji="1" lang="zh-CN" altLang="en-US" sz="1200" smtClean="0"/>
              <a:t>27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196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1"/>
          <p:cNvSpPr/>
          <p:nvPr/>
        </p:nvSpPr>
        <p:spPr>
          <a:xfrm>
            <a:off x="381" y="0"/>
            <a:ext cx="9149968" cy="686435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0090" y="502977"/>
            <a:ext cx="6709468" cy="6683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68"/>
              </a:lnSpc>
              <a:spcBef>
                <a:spcPct val="0"/>
              </a:spcBef>
              <a:spcAft>
                <a:spcPct val="0"/>
              </a:spcAft>
            </a:pPr>
            <a:r>
              <a:rPr sz="4400" spc="-12" dirty="0">
                <a:solidFill>
                  <a:srgbClr val="000000"/>
                </a:solidFill>
                <a:latin typeface="BARVWE+CalibriLight"/>
                <a:cs typeface="BARVWE+CalibriLight"/>
              </a:rPr>
              <a:t>What</a:t>
            </a:r>
            <a:r>
              <a:rPr sz="4400" spc="17" dirty="0">
                <a:solidFill>
                  <a:srgbClr val="000000"/>
                </a:solidFill>
                <a:latin typeface="BARVWE+CalibriLight"/>
                <a:cs typeface="BARVWE+CalibriLight"/>
              </a:rPr>
              <a:t> </a:t>
            </a:r>
            <a:r>
              <a:rPr sz="4400" dirty="0">
                <a:solidFill>
                  <a:srgbClr val="000000"/>
                </a:solidFill>
                <a:latin typeface="BARVWE+CalibriLight"/>
                <a:cs typeface="BARVWE+CalibriLight"/>
              </a:rPr>
              <a:t>is </a:t>
            </a:r>
            <a:r>
              <a:rPr lang="en-US" sz="4400" dirty="0">
                <a:solidFill>
                  <a:srgbClr val="000000"/>
                </a:solidFill>
                <a:latin typeface="BARVWE+CalibriLight"/>
                <a:cs typeface="BARVWE+CalibriLight"/>
              </a:rPr>
              <a:t>ML?</a:t>
            </a:r>
            <a:endParaRPr sz="4400" dirty="0">
              <a:solidFill>
                <a:srgbClr val="000000"/>
              </a:solidFill>
              <a:latin typeface="BARVWE+CalibriLight"/>
              <a:cs typeface="BARVWE+Calibri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8643" y="1732703"/>
            <a:ext cx="4476932" cy="17298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“Learning is </a:t>
            </a:r>
            <a:r>
              <a:rPr sz="2800" spc="-27" dirty="0">
                <a:solidFill>
                  <a:srgbClr val="000000"/>
                </a:solidFill>
                <a:latin typeface="Calibri"/>
                <a:cs typeface="Calibri"/>
              </a:rPr>
              <a:t>any</a:t>
            </a:r>
            <a:r>
              <a:rPr sz="2800" spc="27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process </a:t>
            </a:r>
            <a:r>
              <a:rPr sz="2800" spc="-13" dirty="0">
                <a:solidFill>
                  <a:srgbClr val="000000"/>
                </a:solidFill>
                <a:latin typeface="Calibri"/>
                <a:cs typeface="Calibri"/>
              </a:rPr>
              <a:t>by</a:t>
            </a:r>
          </a:p>
          <a:p>
            <a:pPr marL="0" marR="0">
              <a:lnSpc>
                <a:spcPts val="3359"/>
              </a:lnSpc>
              <a:spcBef>
                <a:spcPct val="0"/>
              </a:spcBef>
              <a:spcAft>
                <a:spcPct val="0"/>
              </a:spcAft>
            </a:pP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which a </a:t>
            </a:r>
            <a:r>
              <a:rPr sz="2800" spc="-24" dirty="0">
                <a:solidFill>
                  <a:srgbClr val="000000"/>
                </a:solidFill>
                <a:latin typeface="Calibri"/>
                <a:cs typeface="Calibri"/>
              </a:rPr>
              <a:t>system</a:t>
            </a:r>
            <a:r>
              <a:rPr sz="2800" spc="26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11" dirty="0">
                <a:solidFill>
                  <a:srgbClr val="000000"/>
                </a:solidFill>
                <a:latin typeface="Calibri"/>
                <a:cs typeface="Calibri"/>
              </a:rPr>
              <a:t>improves</a:t>
            </a:r>
          </a:p>
          <a:p>
            <a:pPr>
              <a:lnSpc>
                <a:spcPts val="3359"/>
              </a:lnSpc>
              <a:spcBef>
                <a:spcPct val="0"/>
              </a:spcBef>
              <a:spcAft>
                <a:spcPct val="0"/>
              </a:spcAft>
            </a:pP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performance </a:t>
            </a:r>
            <a:r>
              <a:rPr sz="2800" spc="-15" dirty="0">
                <a:solidFill>
                  <a:srgbClr val="000000"/>
                </a:solidFill>
                <a:latin typeface="Calibri"/>
                <a:cs typeface="Calibri"/>
              </a:rPr>
              <a:t>from</a:t>
            </a:r>
            <a:r>
              <a:rPr lang="en-US" altLang="zh-MO" sz="28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MO" sz="2800" spc="-21" dirty="0">
                <a:solidFill>
                  <a:srgbClr val="000000"/>
                </a:solidFill>
                <a:latin typeface="Calibri"/>
                <a:cs typeface="Calibri"/>
              </a:rPr>
              <a:t>experience.”</a:t>
            </a:r>
          </a:p>
          <a:p>
            <a:pPr marL="0" marR="0">
              <a:lnSpc>
                <a:spcPts val="3359"/>
              </a:lnSpc>
              <a:spcBef>
                <a:spcPct val="0"/>
              </a:spcBef>
              <a:spcAft>
                <a:spcPct val="0"/>
              </a:spcAft>
            </a:pPr>
            <a:endParaRPr sz="2800" spc="-15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9592" y="3284984"/>
            <a:ext cx="4683990" cy="1806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4989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---</a:t>
            </a:r>
            <a:r>
              <a:rPr sz="2800" spc="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Herbert Simon</a:t>
            </a:r>
          </a:p>
          <a:p>
            <a:pPr marL="173732" marR="0">
              <a:lnSpc>
                <a:spcPts val="3359"/>
              </a:lnSpc>
              <a:spcBef>
                <a:spcPct val="0"/>
              </a:spcBef>
              <a:spcAft>
                <a:spcPct val="0"/>
              </a:spcAft>
            </a:pP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Carnegie Mellon University</a:t>
            </a:r>
          </a:p>
          <a:p>
            <a:pPr marL="1981200" marR="0">
              <a:lnSpc>
                <a:spcPts val="2438"/>
              </a:lnSpc>
              <a:spcBef>
                <a:spcPts val="171"/>
              </a:spcBef>
              <a:spcAft>
                <a:spcPct val="0"/>
              </a:spcAft>
            </a:pPr>
            <a:r>
              <a:rPr sz="2000" spc="-21" dirty="0">
                <a:solidFill>
                  <a:srgbClr val="000000"/>
                </a:solidFill>
                <a:latin typeface="Calibri"/>
                <a:cs typeface="Calibri"/>
              </a:rPr>
              <a:t>Turing</a:t>
            </a:r>
            <a:r>
              <a:rPr sz="20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spc="-13" dirty="0">
                <a:solidFill>
                  <a:srgbClr val="000000"/>
                </a:solidFill>
                <a:latin typeface="Calibri"/>
                <a:cs typeface="Calibri"/>
              </a:rPr>
              <a:t>Award</a:t>
            </a:r>
            <a:r>
              <a:rPr sz="2000" spc="13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00"/>
                </a:solidFill>
                <a:latin typeface="Calibri"/>
                <a:cs typeface="Calibri"/>
              </a:rPr>
              <a:t>(1975)</a:t>
            </a:r>
          </a:p>
          <a:p>
            <a:pPr marL="0" marR="0">
              <a:lnSpc>
                <a:spcPts val="1706"/>
              </a:lnSpc>
              <a:spcBef>
                <a:spcPts val="129"/>
              </a:spcBef>
              <a:spcAft>
                <a:spcPct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artificial</a:t>
            </a:r>
            <a:r>
              <a:rPr sz="1400" spc="22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intelligence,</a:t>
            </a:r>
            <a:r>
              <a:rPr sz="1400" spc="27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1400" spc="1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psychology</a:t>
            </a:r>
            <a:r>
              <a:rPr sz="14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of human</a:t>
            </a:r>
            <a:r>
              <a:rPr sz="1400" spc="13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cognition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64689" y="5733256"/>
            <a:ext cx="4605309" cy="846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01801" marR="0">
              <a:lnSpc>
                <a:spcPts val="2438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>
                <a:solidFill>
                  <a:srgbClr val="000000"/>
                </a:solidFill>
                <a:latin typeface="Calibri"/>
                <a:cs typeface="Calibri"/>
              </a:rPr>
              <a:t>Nobel </a:t>
            </a:r>
            <a:r>
              <a:rPr sz="2000" spc="-11" dirty="0">
                <a:solidFill>
                  <a:srgbClr val="000000"/>
                </a:solidFill>
                <a:latin typeface="Calibri"/>
                <a:cs typeface="Calibri"/>
              </a:rPr>
              <a:t>Prize</a:t>
            </a:r>
            <a:r>
              <a:rPr sz="2000" spc="27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00"/>
                </a:solidFill>
                <a:latin typeface="Calibri"/>
                <a:cs typeface="Calibri"/>
              </a:rPr>
              <a:t>in Economics (1978)</a:t>
            </a:r>
          </a:p>
          <a:p>
            <a:pPr marL="0" marR="0">
              <a:lnSpc>
                <a:spcPts val="1706"/>
              </a:lnSpc>
              <a:spcBef>
                <a:spcPts val="179"/>
              </a:spcBef>
              <a:spcAft>
                <a:spcPct val="0"/>
              </a:spcAft>
            </a:pP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decision-making</a:t>
            </a:r>
            <a:r>
              <a:rPr sz="1400" spc="26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process</a:t>
            </a:r>
            <a:r>
              <a:rPr sz="1400" spc="1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within</a:t>
            </a:r>
            <a:r>
              <a:rPr sz="1400" spc="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00000"/>
                </a:solidFill>
                <a:latin typeface="Calibri"/>
                <a:cs typeface="Calibri"/>
              </a:rPr>
              <a:t>economic organizations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20090" y="502977"/>
            <a:ext cx="6709468" cy="6683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68"/>
              </a:lnSpc>
              <a:spcBef>
                <a:spcPct val="0"/>
              </a:spcBef>
              <a:spcAft>
                <a:spcPct val="0"/>
              </a:spcAft>
            </a:pPr>
            <a:r>
              <a:rPr sz="4400" spc="-12" dirty="0">
                <a:solidFill>
                  <a:srgbClr val="000000"/>
                </a:solidFill>
                <a:latin typeface="EHHRWJ+CalibriLight"/>
                <a:cs typeface="EHHRWJ+CalibriLight"/>
              </a:rPr>
              <a:t>What</a:t>
            </a:r>
            <a:r>
              <a:rPr sz="4400" spc="17" dirty="0">
                <a:solidFill>
                  <a:srgbClr val="000000"/>
                </a:solidFill>
                <a:latin typeface="EHHRWJ+CalibriLight"/>
                <a:cs typeface="EHHRWJ+CalibriLight"/>
              </a:rPr>
              <a:t> </a:t>
            </a:r>
            <a:r>
              <a:rPr sz="4400" dirty="0">
                <a:solidFill>
                  <a:srgbClr val="000000"/>
                </a:solidFill>
                <a:latin typeface="EHHRWJ+CalibriLight"/>
                <a:cs typeface="EHHRWJ+CalibriLight"/>
              </a:rPr>
              <a:t>is </a:t>
            </a:r>
            <a:r>
              <a:rPr lang="en-US" sz="4400" dirty="0">
                <a:solidFill>
                  <a:srgbClr val="000000"/>
                </a:solidFill>
                <a:latin typeface="EHHRWJ+CalibriLight"/>
                <a:cs typeface="EHHRWJ+CalibriLight"/>
              </a:rPr>
              <a:t>ML?</a:t>
            </a:r>
            <a:endParaRPr sz="4400" dirty="0">
              <a:solidFill>
                <a:srgbClr val="000000"/>
              </a:solidFill>
              <a:latin typeface="EHHRWJ+CalibriLight"/>
              <a:cs typeface="EHHRWJ+Calibri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0090" y="1534902"/>
            <a:ext cx="8016444" cy="967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A </a:t>
            </a:r>
            <a:r>
              <a:rPr sz="2800" spc="-10">
                <a:solidFill>
                  <a:srgbClr val="000000"/>
                </a:solidFill>
                <a:latin typeface="Calibri"/>
                <a:cs typeface="Calibri"/>
              </a:rPr>
              <a:t>more</a:t>
            </a:r>
            <a:r>
              <a:rPr sz="2800" spc="1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mathematical</a:t>
            </a:r>
            <a:r>
              <a:rPr sz="2800" spc="-1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definition by </a:t>
            </a:r>
            <a:r>
              <a:rPr sz="2800" spc="-83">
                <a:solidFill>
                  <a:srgbClr val="000000"/>
                </a:solidFill>
                <a:latin typeface="Calibri"/>
                <a:cs typeface="Calibri"/>
              </a:rPr>
              <a:t>Tom</a:t>
            </a:r>
            <a:r>
              <a:rPr sz="2800" spc="8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Mitchell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20090" y="2568197"/>
            <a:ext cx="8215442" cy="17018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Machine learning is the study of algorithms that</a:t>
            </a:r>
          </a:p>
          <a:p>
            <a:pPr marL="457199" marR="0">
              <a:lnSpc>
                <a:spcPts val="2929"/>
              </a:lnSpc>
              <a:spcBef>
                <a:spcPts val="268"/>
              </a:spcBef>
              <a:spcAft>
                <a:spcPct val="0"/>
              </a:spcAft>
            </a:pPr>
            <a:r>
              <a:rPr sz="24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3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spc="-11" dirty="0">
                <a:solidFill>
                  <a:srgbClr val="000000"/>
                </a:solidFill>
                <a:latin typeface="Calibri"/>
                <a:cs typeface="Calibri"/>
              </a:rPr>
              <a:t>improve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 their performance</a:t>
            </a:r>
            <a:r>
              <a:rPr sz="2400" spc="22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000000"/>
                </a:solidFill>
                <a:latin typeface="Calibri"/>
                <a:cs typeface="Calibri"/>
              </a:rPr>
              <a:t>P</a:t>
            </a:r>
          </a:p>
          <a:p>
            <a:pPr marL="457199" marR="0">
              <a:lnSpc>
                <a:spcPts val="2929"/>
              </a:lnSpc>
              <a:spcBef>
                <a:spcPts val="160"/>
              </a:spcBef>
              <a:spcAft>
                <a:spcPct val="0"/>
              </a:spcAft>
            </a:pPr>
            <a:r>
              <a:rPr sz="24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3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spc="-26" dirty="0">
                <a:solidFill>
                  <a:srgbClr val="000000"/>
                </a:solidFill>
                <a:latin typeface="Calibri"/>
                <a:cs typeface="Calibri"/>
              </a:rPr>
              <a:t>at</a:t>
            </a:r>
            <a:r>
              <a:rPr sz="24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some</a:t>
            </a:r>
            <a:r>
              <a:rPr sz="2400" spc="-10" dirty="0">
                <a:solidFill>
                  <a:srgbClr val="000000"/>
                </a:solidFill>
                <a:latin typeface="Calibri"/>
                <a:cs typeface="Calibri"/>
              </a:rPr>
              <a:t> task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000000"/>
                </a:solidFill>
                <a:latin typeface="Calibri"/>
                <a:cs typeface="Calibri"/>
              </a:rPr>
              <a:t>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77289" y="3808583"/>
            <a:ext cx="4645057" cy="1221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3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based on experience</a:t>
            </a:r>
            <a:r>
              <a:rPr sz="2400" spc="26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i="1">
                <a:solidFill>
                  <a:srgbClr val="000000"/>
                </a:solidFill>
                <a:latin typeface="Calibri"/>
                <a:cs typeface="Calibri"/>
              </a:rPr>
              <a:t>E</a:t>
            </a:r>
          </a:p>
          <a:p>
            <a:pPr marL="0" marR="0">
              <a:lnSpc>
                <a:spcPts val="2929"/>
              </a:lnSpc>
              <a:spcBef>
                <a:spcPts val="160"/>
              </a:spcBef>
              <a:spcAft>
                <a:spcPct val="0"/>
              </a:spcAft>
            </a:pPr>
            <a:r>
              <a:rPr sz="2400">
                <a:solidFill>
                  <a:srgbClr val="0070C0"/>
                </a:solidFill>
                <a:latin typeface="Arial"/>
                <a:cs typeface="Arial"/>
              </a:rPr>
              <a:t>•</a:t>
            </a:r>
            <a:r>
              <a:rPr sz="2400" spc="36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0070C0"/>
                </a:solidFill>
                <a:latin typeface="Calibri"/>
                <a:cs typeface="Calibri"/>
              </a:rPr>
              <a:t>with</a:t>
            </a:r>
            <a:r>
              <a:rPr sz="2400" spc="-16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400">
                <a:solidFill>
                  <a:srgbClr val="0070C0"/>
                </a:solidFill>
                <a:latin typeface="Calibri"/>
                <a:cs typeface="Calibri"/>
              </a:rPr>
              <a:t>non-explicit programming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20090" y="5161290"/>
            <a:ext cx="8101874" cy="967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12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A well-defined learning </a:t>
            </a:r>
            <a:r>
              <a:rPr sz="2800" spc="-13">
                <a:solidFill>
                  <a:srgbClr val="000000"/>
                </a:solidFill>
                <a:latin typeface="Calibri"/>
                <a:cs typeface="Calibri"/>
              </a:rPr>
              <a:t>task</a:t>
            </a:r>
            <a:r>
              <a:rPr sz="2800" spc="12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is given by </a:t>
            </a:r>
            <a:r>
              <a:rPr sz="2800" spc="13">
                <a:solidFill>
                  <a:srgbClr val="000000"/>
                </a:solidFill>
                <a:latin typeface="Calibri"/>
                <a:cs typeface="Calibri"/>
              </a:rPr>
              <a:t>&lt;</a:t>
            </a:r>
            <a:r>
              <a:rPr sz="2800" i="1" spc="-317">
                <a:solidFill>
                  <a:srgbClr val="000000"/>
                </a:solidFill>
                <a:latin typeface="Calibri"/>
                <a:cs typeface="Calibri"/>
              </a:rPr>
              <a:t>P,</a:t>
            </a:r>
            <a:r>
              <a:rPr sz="2800" i="1" spc="33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i="1" spc="-274">
                <a:solidFill>
                  <a:srgbClr val="000000"/>
                </a:solidFill>
                <a:latin typeface="Calibri"/>
                <a:cs typeface="Calibri"/>
              </a:rPr>
              <a:t>T,</a:t>
            </a:r>
            <a:r>
              <a:rPr sz="2800" i="1" spc="27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i="1">
                <a:solidFill>
                  <a:srgbClr val="000000"/>
                </a:solidFill>
                <a:latin typeface="Calibri"/>
                <a:cs typeface="Calibri"/>
              </a:rPr>
              <a:t>E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&gt;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20090" y="502977"/>
            <a:ext cx="5827429" cy="15200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68"/>
              </a:lnSpc>
              <a:spcBef>
                <a:spcPct val="0"/>
              </a:spcBef>
              <a:spcAft>
                <a:spcPct val="0"/>
              </a:spcAft>
            </a:pPr>
            <a:r>
              <a:rPr sz="4400" spc="-16">
                <a:solidFill>
                  <a:srgbClr val="000000"/>
                </a:solidFill>
                <a:latin typeface="QHDSHD+CalibriLight"/>
                <a:cs typeface="QHDSHD+CalibriLight"/>
              </a:rPr>
              <a:t>Course</a:t>
            </a:r>
            <a:r>
              <a:rPr sz="4400" spc="15">
                <a:solidFill>
                  <a:srgbClr val="000000"/>
                </a:solidFill>
                <a:latin typeface="QHDSHD+CalibriLight"/>
                <a:cs typeface="QHDSHD+CalibriLight"/>
              </a:rPr>
              <a:t> </a:t>
            </a:r>
            <a:r>
              <a:rPr sz="4400" spc="-13">
                <a:solidFill>
                  <a:srgbClr val="000000"/>
                </a:solidFill>
                <a:latin typeface="QHDSHD+CalibriLight"/>
                <a:cs typeface="QHDSHD+CalibriLight"/>
              </a:rPr>
              <a:t>Administration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64590" y="1477049"/>
            <a:ext cx="6055682" cy="4217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Calibri"/>
                <a:cs typeface="Calibri"/>
              </a:rPr>
              <a:t>Reference </a:t>
            </a: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books </a:t>
            </a:r>
            <a:r>
              <a:rPr sz="2800" spc="-15" dirty="0">
                <a:solidFill>
                  <a:srgbClr val="000000"/>
                </a:solidFill>
                <a:latin typeface="Calibri"/>
                <a:cs typeface="Calibri"/>
              </a:rPr>
              <a:t>are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92932" y="2055815"/>
            <a:ext cx="8003469" cy="286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2900" indent="-342900" algn="just">
              <a:lnSpc>
                <a:spcPts val="2929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MO" sz="2400" dirty="0">
                <a:solidFill>
                  <a:srgbClr val="000000"/>
                </a:solidFill>
                <a:latin typeface="Calibri"/>
                <a:cs typeface="Calibri"/>
              </a:rPr>
              <a:t>Chris Bishop.</a:t>
            </a:r>
            <a:r>
              <a:rPr lang="en-US" altLang="zh-MO" sz="24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MO" sz="2400" spc="-18" dirty="0">
                <a:solidFill>
                  <a:srgbClr val="000000"/>
                </a:solidFill>
                <a:latin typeface="Calibri"/>
                <a:cs typeface="Calibri"/>
              </a:rPr>
              <a:t>“Pattern</a:t>
            </a:r>
            <a:r>
              <a:rPr lang="en-US" altLang="zh-MO" sz="2400" spc="16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MO" sz="2400" dirty="0">
                <a:solidFill>
                  <a:srgbClr val="000000"/>
                </a:solidFill>
                <a:latin typeface="Calibri"/>
                <a:cs typeface="Calibri"/>
              </a:rPr>
              <a:t>Recognition</a:t>
            </a:r>
            <a:r>
              <a:rPr lang="en-US" altLang="zh-MO" sz="24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MO" sz="2400" dirty="0">
                <a:solidFill>
                  <a:srgbClr val="000000"/>
                </a:solidFill>
                <a:latin typeface="Calibri"/>
                <a:cs typeface="Calibri"/>
              </a:rPr>
              <a:t>and Machine Learning</a:t>
            </a:r>
            <a:r>
              <a:rPr lang="en-US" altLang="zh-MO" sz="2400" spc="-448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MO" sz="2400" spc="-116" dirty="0">
                <a:solidFill>
                  <a:srgbClr val="000000"/>
                </a:solidFill>
                <a:latin typeface="Calibri"/>
                <a:cs typeface="Calibri"/>
              </a:rPr>
              <a:t>”.</a:t>
            </a:r>
            <a:r>
              <a:rPr lang="en-US" altLang="zh-MO" sz="2400" spc="1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MO" sz="2400" dirty="0">
                <a:solidFill>
                  <a:srgbClr val="000000"/>
                </a:solidFill>
                <a:latin typeface="Calibri"/>
                <a:cs typeface="Calibri"/>
              </a:rPr>
              <a:t>Springer 2006.</a:t>
            </a:r>
          </a:p>
          <a:p>
            <a:pPr marL="342900" indent="-342900" algn="just">
              <a:lnSpc>
                <a:spcPts val="2929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Calibri"/>
                <a:cs typeface="Calibri"/>
              </a:rPr>
              <a:t>Andreas C. Müller, Sarah Guido, Introduction to Machine Learning with Python, O’Reilly Media, Inc.</a:t>
            </a:r>
            <a:endParaRPr lang="en-US" altLang="zh-MO" sz="24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342900" marR="0" indent="-342900">
              <a:lnSpc>
                <a:spcPts val="2801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sz="2400" dirty="0">
                <a:solidFill>
                  <a:srgbClr val="000000"/>
                </a:solidFill>
                <a:latin typeface="SimHei"/>
                <a:cs typeface="SimHei"/>
              </a:rPr>
              <a:t>周志华《机器学习》清华大学出版社，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2016</a:t>
            </a:r>
            <a:r>
              <a:rPr sz="2400" dirty="0">
                <a:solidFill>
                  <a:srgbClr val="000000"/>
                </a:solidFill>
                <a:latin typeface="SimHei"/>
                <a:cs typeface="SimHei"/>
              </a:rPr>
              <a:t>.</a:t>
            </a:r>
          </a:p>
          <a:p>
            <a:pPr marL="342900" marR="0" indent="-342900">
              <a:lnSpc>
                <a:spcPts val="2801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sz="2400" spc="-72" dirty="0">
                <a:solidFill>
                  <a:srgbClr val="000000"/>
                </a:solidFill>
                <a:latin typeface="Calibri"/>
                <a:cs typeface="Calibri"/>
              </a:rPr>
              <a:t>Tom</a:t>
            </a:r>
            <a:r>
              <a:rPr sz="2400" spc="72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Mitchell.</a:t>
            </a:r>
            <a:r>
              <a:rPr sz="2400" spc="-12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“Machine Learning</a:t>
            </a:r>
            <a:r>
              <a:rPr sz="2400" spc="-448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spc="-115" dirty="0">
                <a:solidFill>
                  <a:srgbClr val="000000"/>
                </a:solidFill>
                <a:latin typeface="Calibri"/>
                <a:cs typeface="Calibri"/>
              </a:rPr>
              <a:t>”.</a:t>
            </a:r>
            <a:r>
              <a:rPr sz="2400" spc="113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McGraw-Hill, 1997</a:t>
            </a:r>
          </a:p>
          <a:p>
            <a:pPr marL="0" marR="0">
              <a:lnSpc>
                <a:spcPts val="2807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3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Jerome H. Friedman, </a:t>
            </a:r>
            <a:r>
              <a:rPr sz="2400" spc="-10" dirty="0">
                <a:solidFill>
                  <a:srgbClr val="000000"/>
                </a:solidFill>
                <a:latin typeface="Calibri"/>
                <a:cs typeface="Calibri"/>
              </a:rPr>
              <a:t>Robert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dirty="0" err="1">
                <a:solidFill>
                  <a:srgbClr val="000000"/>
                </a:solidFill>
                <a:latin typeface="Calibri"/>
                <a:cs typeface="Calibri"/>
              </a:rPr>
              <a:t>Tibshirani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, and </a:t>
            </a:r>
            <a:r>
              <a:rPr sz="2400" spc="-36" dirty="0">
                <a:solidFill>
                  <a:srgbClr val="000000"/>
                </a:solidFill>
                <a:latin typeface="Calibri"/>
                <a:cs typeface="Calibri"/>
              </a:rPr>
              <a:t>Trevor</a:t>
            </a:r>
          </a:p>
          <a:p>
            <a:pPr marL="228600" marR="0">
              <a:lnSpc>
                <a:spcPts val="2304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Hastie. </a:t>
            </a:r>
            <a:r>
              <a:rPr sz="2400" spc="34" dirty="0">
                <a:solidFill>
                  <a:srgbClr val="000000"/>
                </a:solidFill>
                <a:latin typeface="Calibri"/>
                <a:cs typeface="Calibri"/>
              </a:rPr>
              <a:t>“The</a:t>
            </a:r>
            <a:r>
              <a:rPr sz="24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Elements of </a:t>
            </a:r>
            <a:r>
              <a:rPr sz="2400" spc="-10" dirty="0">
                <a:solidFill>
                  <a:srgbClr val="000000"/>
                </a:solidFill>
                <a:latin typeface="Calibri"/>
                <a:cs typeface="Calibri"/>
              </a:rPr>
              <a:t>Statistical</a:t>
            </a:r>
            <a:r>
              <a:rPr sz="2400" spc="-1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Learning</a:t>
            </a:r>
            <a:r>
              <a:rPr sz="2400" spc="-448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spc="-115" dirty="0">
                <a:solidFill>
                  <a:srgbClr val="000000"/>
                </a:solidFill>
                <a:latin typeface="Calibri"/>
                <a:cs typeface="Calibri"/>
              </a:rPr>
              <a:t>”.</a:t>
            </a:r>
            <a:r>
              <a:rPr sz="2400" spc="113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Springer</a:t>
            </a:r>
            <a:r>
              <a:rPr lang="en-US" altLang="zh-MO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2004.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96706" y="4955085"/>
            <a:ext cx="8140533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3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Richard S.</a:t>
            </a:r>
            <a:r>
              <a:rPr sz="2400" spc="-13" dirty="0">
                <a:solidFill>
                  <a:srgbClr val="000000"/>
                </a:solidFill>
                <a:latin typeface="Calibri"/>
                <a:cs typeface="Calibri"/>
              </a:rPr>
              <a:t> Sutton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 and Andrew G. </a:t>
            </a:r>
            <a:r>
              <a:rPr sz="2400" dirty="0" err="1">
                <a:solidFill>
                  <a:srgbClr val="000000"/>
                </a:solidFill>
                <a:latin typeface="Calibri"/>
                <a:cs typeface="Calibri"/>
              </a:rPr>
              <a:t>Barto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.</a:t>
            </a:r>
            <a:r>
              <a:rPr sz="2400" spc="-17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spc="-12" dirty="0">
                <a:solidFill>
                  <a:srgbClr val="000000"/>
                </a:solidFill>
                <a:latin typeface="Calibri"/>
                <a:cs typeface="Calibri"/>
              </a:rPr>
              <a:t>“Reinforcement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259632" y="5369720"/>
            <a:ext cx="5400020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Learning: An </a:t>
            </a:r>
            <a:r>
              <a:rPr sz="2400" spc="-21" dirty="0">
                <a:solidFill>
                  <a:srgbClr val="000000"/>
                </a:solidFill>
                <a:latin typeface="Calibri"/>
                <a:cs typeface="Calibri"/>
              </a:rPr>
              <a:t>Introduction”</a:t>
            </a:r>
            <a:r>
              <a:rPr lang="en-US" altLang="zh-MO" sz="2400" spc="-21" dirty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sz="2400" spc="-62" dirty="0">
                <a:solidFill>
                  <a:srgbClr val="000000"/>
                </a:solidFill>
                <a:latin typeface="Calibri"/>
                <a:cs typeface="Calibri"/>
              </a:rPr>
              <a:t>MIT,</a:t>
            </a:r>
            <a:r>
              <a:rPr sz="2400" spc="62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2012.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"/>
          <p:cNvSpPr/>
          <p:nvPr/>
        </p:nvSpPr>
        <p:spPr>
          <a:xfrm>
            <a:off x="381" y="0"/>
            <a:ext cx="9149968" cy="686435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0090" y="537146"/>
            <a:ext cx="8240725" cy="6067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5"/>
              </a:lnSpc>
              <a:spcBef>
                <a:spcPct val="0"/>
              </a:spcBef>
              <a:spcAft>
                <a:spcPct val="0"/>
              </a:spcAft>
            </a:pPr>
            <a:r>
              <a:rPr sz="4000" spc="-17" dirty="0">
                <a:solidFill>
                  <a:srgbClr val="000000"/>
                </a:solidFill>
                <a:latin typeface="TQTHPS+CalibriLight"/>
                <a:cs typeface="TQTHPS+CalibriLight"/>
              </a:rPr>
              <a:t>Programming</a:t>
            </a:r>
            <a:r>
              <a:rPr sz="4000" dirty="0">
                <a:solidFill>
                  <a:srgbClr val="000000"/>
                </a:solidFill>
                <a:latin typeface="TQTHPS+CalibriLight"/>
                <a:cs typeface="TQTHPS+CalibriLight"/>
              </a:rPr>
              <a:t> vs.</a:t>
            </a:r>
            <a:r>
              <a:rPr sz="4000" spc="11" dirty="0">
                <a:solidFill>
                  <a:srgbClr val="000000"/>
                </a:solidFill>
                <a:latin typeface="TQTHPS+CalibriLight"/>
                <a:cs typeface="TQTHPS+CalibriLight"/>
              </a:rPr>
              <a:t> </a:t>
            </a:r>
            <a:r>
              <a:rPr lang="en-US" sz="4000" dirty="0">
                <a:solidFill>
                  <a:srgbClr val="000000"/>
                </a:solidFill>
                <a:latin typeface="TQTHPS+CalibriLight"/>
                <a:cs typeface="TQTHPS+CalibriLight"/>
              </a:rPr>
              <a:t>ML</a:t>
            </a:r>
            <a:endParaRPr sz="4000" dirty="0">
              <a:solidFill>
                <a:srgbClr val="000000"/>
              </a:solidFill>
              <a:latin typeface="TQTHPS+CalibriLight"/>
              <a:cs typeface="TQTHPS+Calibri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0090" y="1607322"/>
            <a:ext cx="4357545" cy="967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12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21">
                <a:solidFill>
                  <a:srgbClr val="000000"/>
                </a:solidFill>
                <a:latin typeface="Calibri"/>
                <a:cs typeface="Calibri"/>
              </a:rPr>
              <a:t>Traditional</a:t>
            </a:r>
            <a:r>
              <a:rPr sz="2800" spc="18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11">
                <a:solidFill>
                  <a:srgbClr val="000000"/>
                </a:solidFill>
                <a:latin typeface="Calibri"/>
                <a:cs typeface="Calibri"/>
              </a:rPr>
              <a:t>Programming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17236" y="1717655"/>
            <a:ext cx="1116508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Input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82802" y="2603861"/>
            <a:ext cx="2022276" cy="1195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6897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Human</a:t>
            </a:r>
          </a:p>
          <a:p>
            <a:pPr marL="0" marR="0">
              <a:lnSpc>
                <a:spcPts val="287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Programmer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129784" y="2865227"/>
            <a:ext cx="1520874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 spc="-14">
                <a:solidFill>
                  <a:srgbClr val="FFFFFF"/>
                </a:solidFill>
                <a:latin typeface="Calibri"/>
                <a:cs typeface="Calibri"/>
              </a:rPr>
              <a:t>Program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475219" y="2855321"/>
            <a:ext cx="1343620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Output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20090" y="3583188"/>
            <a:ext cx="3342903" cy="4189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Calibri"/>
                <a:cs typeface="Calibri"/>
              </a:rPr>
              <a:t>ML</a:t>
            </a:r>
            <a:endParaRPr sz="28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21046" y="4272641"/>
            <a:ext cx="1116508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Input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849630" y="5209901"/>
            <a:ext cx="3245907" cy="10593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85544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Calibri"/>
                <a:cs typeface="Calibri"/>
              </a:rPr>
              <a:t>Learning</a:t>
            </a:r>
          </a:p>
          <a:p>
            <a:pPr marL="0" marR="0">
              <a:lnSpc>
                <a:spcPts val="1404"/>
              </a:lnSpc>
              <a:spcBef>
                <a:spcPct val="0"/>
              </a:spcBef>
              <a:spcAft>
                <a:spcPct val="0"/>
              </a:spcAft>
            </a:pPr>
            <a:r>
              <a:rPr sz="2800" spc="-2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5133594" y="5392781"/>
            <a:ext cx="1520874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 spc="-14">
                <a:solidFill>
                  <a:srgbClr val="FFFFFF"/>
                </a:solidFill>
                <a:latin typeface="Calibri"/>
                <a:cs typeface="Calibri"/>
              </a:rPr>
              <a:t>Program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476743" y="5390495"/>
            <a:ext cx="1343620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Output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452878" y="5575661"/>
            <a:ext cx="1689645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Calibri"/>
                <a:cs typeface="Calibri"/>
              </a:rPr>
              <a:t>Algorithm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279654" y="6554836"/>
            <a:ext cx="1700897" cy="483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Calibri"/>
                <a:cs typeface="Calibri"/>
              </a:rPr>
              <a:t>Slide</a:t>
            </a:r>
            <a:r>
              <a:rPr sz="1400" spc="1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000000"/>
                </a:solidFill>
                <a:latin typeface="Calibri"/>
                <a:cs typeface="Calibri"/>
              </a:rPr>
              <a:t>credit:</a:t>
            </a:r>
            <a:r>
              <a:rPr sz="1400" spc="22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 spc="-12">
                <a:solidFill>
                  <a:srgbClr val="000000"/>
                </a:solidFill>
                <a:latin typeface="Calibri"/>
                <a:cs typeface="Calibri"/>
              </a:rPr>
              <a:t>Feifei</a:t>
            </a:r>
            <a:r>
              <a:rPr sz="1400" spc="1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000000"/>
                </a:solidFill>
                <a:latin typeface="Calibri"/>
                <a:cs typeface="Calibri"/>
              </a:rPr>
              <a:t>Li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20090" y="502977"/>
            <a:ext cx="8575411" cy="6683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68"/>
              </a:lnSpc>
              <a:spcBef>
                <a:spcPct val="0"/>
              </a:spcBef>
              <a:spcAft>
                <a:spcPct val="0"/>
              </a:spcAft>
            </a:pPr>
            <a:r>
              <a:rPr sz="4400" dirty="0">
                <a:solidFill>
                  <a:srgbClr val="000000"/>
                </a:solidFill>
                <a:latin typeface="FENLLK+CalibriLight"/>
                <a:cs typeface="FENLLK+CalibriLight"/>
              </a:rPr>
              <a:t>When does ML </a:t>
            </a:r>
            <a:r>
              <a:rPr lang="en-US" sz="4400" spc="-36" dirty="0">
                <a:solidFill>
                  <a:srgbClr val="000000"/>
                </a:solidFill>
                <a:latin typeface="FENLLK+CalibriLight"/>
                <a:cs typeface="FENLLK+CalibriLight"/>
              </a:rPr>
              <a:t>m</a:t>
            </a:r>
            <a:r>
              <a:rPr sz="4400" spc="-36" dirty="0">
                <a:solidFill>
                  <a:srgbClr val="000000"/>
                </a:solidFill>
                <a:latin typeface="FENLLK+CalibriLight"/>
                <a:cs typeface="FENLLK+CalibriLight"/>
              </a:rPr>
              <a:t>ake</a:t>
            </a:r>
            <a:r>
              <a:rPr sz="4400" spc="37" dirty="0">
                <a:solidFill>
                  <a:srgbClr val="000000"/>
                </a:solidFill>
                <a:latin typeface="FENLLK+CalibriLight"/>
                <a:cs typeface="FENLLK+CalibriLight"/>
              </a:rPr>
              <a:t> </a:t>
            </a:r>
            <a:r>
              <a:rPr sz="4400" spc="-21" dirty="0">
                <a:solidFill>
                  <a:srgbClr val="000000"/>
                </a:solidFill>
                <a:latin typeface="FENLLK+CalibriLight"/>
                <a:cs typeface="FENLLK+CalibriLight"/>
              </a:rPr>
              <a:t>Advantages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0090" y="1539624"/>
            <a:ext cx="8053894" cy="4125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903"/>
              </a:lnSpc>
              <a:spcBef>
                <a:spcPct val="0"/>
              </a:spcBef>
              <a:spcAft>
                <a:spcPct val="0"/>
              </a:spcAft>
            </a:pPr>
            <a:r>
              <a:rPr sz="3200" dirty="0">
                <a:solidFill>
                  <a:srgbClr val="000000"/>
                </a:solidFill>
                <a:latin typeface="Calibri"/>
                <a:cs typeface="Calibri"/>
              </a:rPr>
              <a:t>ML is used when</a:t>
            </a:r>
          </a:p>
          <a:p>
            <a:pPr marL="0" marR="0">
              <a:lnSpc>
                <a:spcPts val="3420"/>
              </a:lnSpc>
              <a:spcBef>
                <a:spcPts val="713"/>
              </a:spcBef>
              <a:spcAft>
                <a:spcPct val="0"/>
              </a:spcAft>
            </a:pPr>
            <a:r>
              <a:rPr sz="28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Models </a:t>
            </a:r>
            <a:r>
              <a:rPr sz="2800" spc="-16" dirty="0">
                <a:solidFill>
                  <a:srgbClr val="000000"/>
                </a:solidFill>
                <a:latin typeface="Calibri"/>
                <a:cs typeface="Calibri"/>
              </a:rPr>
              <a:t>are</a:t>
            </a:r>
            <a:r>
              <a:rPr sz="2800" spc="17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based on a huge amount of </a:t>
            </a:r>
            <a:r>
              <a:rPr sz="2800" spc="-19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</a:p>
          <a:p>
            <a:pPr marL="457199" marR="0">
              <a:lnSpc>
                <a:spcPts val="2929"/>
              </a:lnSpc>
              <a:spcBef>
                <a:spcPts val="262"/>
              </a:spcBef>
              <a:spcAft>
                <a:spcPct val="0"/>
              </a:spcAft>
            </a:pPr>
            <a:r>
              <a:rPr sz="2400" dirty="0">
                <a:solidFill>
                  <a:srgbClr val="0070C0"/>
                </a:solidFill>
                <a:latin typeface="Arial"/>
                <a:cs typeface="Arial"/>
              </a:rPr>
              <a:t>•</a:t>
            </a:r>
            <a:r>
              <a:rPr sz="2400" spc="360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70C0"/>
                </a:solidFill>
                <a:latin typeface="Calibri"/>
                <a:cs typeface="Calibri"/>
              </a:rPr>
              <a:t>Examples: Google </a:t>
            </a:r>
            <a:r>
              <a:rPr sz="2400" spc="-11" dirty="0">
                <a:solidFill>
                  <a:srgbClr val="0070C0"/>
                </a:solidFill>
                <a:latin typeface="Calibri"/>
                <a:cs typeface="Calibri"/>
              </a:rPr>
              <a:t>web</a:t>
            </a:r>
            <a:r>
              <a:rPr sz="2400" dirty="0">
                <a:solidFill>
                  <a:srgbClr val="0070C0"/>
                </a:solidFill>
                <a:latin typeface="Calibri"/>
                <a:cs typeface="Calibri"/>
              </a:rPr>
              <a:t> search, </a:t>
            </a:r>
            <a:r>
              <a:rPr sz="2400" spc="-10" dirty="0">
                <a:solidFill>
                  <a:srgbClr val="0070C0"/>
                </a:solidFill>
                <a:latin typeface="Calibri"/>
                <a:cs typeface="Calibri"/>
              </a:rPr>
              <a:t>Facebook</a:t>
            </a:r>
            <a:r>
              <a:rPr sz="2400" dirty="0">
                <a:solidFill>
                  <a:srgbClr val="0070C0"/>
                </a:solidFill>
                <a:latin typeface="Calibri"/>
                <a:cs typeface="Calibri"/>
              </a:rPr>
              <a:t> news </a:t>
            </a:r>
            <a:r>
              <a:rPr sz="2400" spc="-20" dirty="0">
                <a:solidFill>
                  <a:srgbClr val="0070C0"/>
                </a:solidFill>
                <a:latin typeface="Calibri"/>
                <a:cs typeface="Calibri"/>
              </a:rPr>
              <a:t>feed</a:t>
            </a:r>
          </a:p>
          <a:p>
            <a:pPr marL="0" marR="0">
              <a:lnSpc>
                <a:spcPts val="3420"/>
              </a:lnSpc>
              <a:spcBef>
                <a:spcPts val="553"/>
              </a:spcBef>
              <a:spcAft>
                <a:spcPct val="0"/>
              </a:spcAft>
            </a:pPr>
            <a:r>
              <a:rPr sz="28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Output</a:t>
            </a:r>
            <a:r>
              <a:rPr sz="2800" spc="1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must be </a:t>
            </a:r>
            <a:r>
              <a:rPr sz="2800" spc="-14" dirty="0">
                <a:solidFill>
                  <a:srgbClr val="000000"/>
                </a:solidFill>
                <a:latin typeface="Calibri"/>
                <a:cs typeface="Calibri"/>
              </a:rPr>
              <a:t>customized</a:t>
            </a:r>
          </a:p>
          <a:p>
            <a:pPr marL="457199" marR="0">
              <a:lnSpc>
                <a:spcPts val="2929"/>
              </a:lnSpc>
              <a:spcBef>
                <a:spcPts val="212"/>
              </a:spcBef>
              <a:spcAft>
                <a:spcPct val="0"/>
              </a:spcAft>
            </a:pPr>
            <a:r>
              <a:rPr sz="2400" dirty="0">
                <a:solidFill>
                  <a:srgbClr val="0070C0"/>
                </a:solidFill>
                <a:latin typeface="Arial"/>
                <a:cs typeface="Arial"/>
              </a:rPr>
              <a:t>•</a:t>
            </a:r>
            <a:r>
              <a:rPr sz="2400" spc="360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70C0"/>
                </a:solidFill>
                <a:latin typeface="Calibri"/>
                <a:cs typeface="Calibri"/>
              </a:rPr>
              <a:t>Examples: News / item / ads recommendation</a:t>
            </a:r>
          </a:p>
          <a:p>
            <a:pPr marL="0" marR="0">
              <a:lnSpc>
                <a:spcPts val="3420"/>
              </a:lnSpc>
              <a:spcBef>
                <a:spcPts val="553"/>
              </a:spcBef>
              <a:spcAft>
                <a:spcPct val="0"/>
              </a:spcAft>
            </a:pPr>
            <a:r>
              <a:rPr sz="28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Humans</a:t>
            </a:r>
            <a:r>
              <a:rPr sz="2800" spc="13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cannot</a:t>
            </a:r>
            <a:r>
              <a:rPr sz="2800" spc="1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explain the expertise</a:t>
            </a:r>
          </a:p>
          <a:p>
            <a:pPr marL="457199" marR="0">
              <a:lnSpc>
                <a:spcPts val="2929"/>
              </a:lnSpc>
              <a:spcBef>
                <a:spcPts val="262"/>
              </a:spcBef>
              <a:spcAft>
                <a:spcPct val="0"/>
              </a:spcAft>
            </a:pPr>
            <a:r>
              <a:rPr sz="2400" dirty="0">
                <a:solidFill>
                  <a:srgbClr val="0070C0"/>
                </a:solidFill>
                <a:latin typeface="Arial"/>
                <a:cs typeface="Arial"/>
              </a:rPr>
              <a:t>•</a:t>
            </a:r>
            <a:r>
              <a:rPr sz="2400" spc="360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70C0"/>
                </a:solidFill>
                <a:latin typeface="Calibri"/>
                <a:cs typeface="Calibri"/>
              </a:rPr>
              <a:t>Examples: </a:t>
            </a:r>
            <a:r>
              <a:rPr lang="en-US" altLang="zh-MO" sz="2400" dirty="0">
                <a:solidFill>
                  <a:srgbClr val="0070C0"/>
                </a:solidFill>
                <a:latin typeface="Calibri"/>
                <a:cs typeface="Calibri"/>
              </a:rPr>
              <a:t>Brain</a:t>
            </a:r>
            <a:r>
              <a:rPr lang="zh-CN" altLang="en-US" sz="2400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70C0"/>
                </a:solidFill>
                <a:latin typeface="Calibri"/>
                <a:cs typeface="Calibri"/>
              </a:rPr>
              <a:t>understanding, </a:t>
            </a:r>
            <a:r>
              <a:rPr sz="2400" dirty="0">
                <a:solidFill>
                  <a:srgbClr val="0070C0"/>
                </a:solidFill>
                <a:latin typeface="Calibri"/>
                <a:cs typeface="Calibri"/>
              </a:rPr>
              <a:t>Speech /</a:t>
            </a:r>
            <a:r>
              <a:rPr sz="2400" spc="-15" dirty="0">
                <a:solidFill>
                  <a:srgbClr val="0070C0"/>
                </a:solidFill>
                <a:latin typeface="Calibri"/>
                <a:cs typeface="Calibri"/>
              </a:rPr>
              <a:t> face</a:t>
            </a:r>
            <a:r>
              <a:rPr sz="2400" spc="16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70C0"/>
                </a:solidFill>
                <a:latin typeface="Calibri"/>
                <a:cs typeface="Calibri"/>
              </a:rPr>
              <a:t>recognition, </a:t>
            </a:r>
            <a:r>
              <a:rPr sz="2400" spc="-13" dirty="0">
                <a:solidFill>
                  <a:srgbClr val="0070C0"/>
                </a:solidFill>
                <a:latin typeface="Calibri"/>
                <a:cs typeface="Calibri"/>
              </a:rPr>
              <a:t>game</a:t>
            </a:r>
            <a:r>
              <a:rPr sz="2400" dirty="0">
                <a:solidFill>
                  <a:srgbClr val="0070C0"/>
                </a:solidFill>
                <a:latin typeface="Calibri"/>
                <a:cs typeface="Calibri"/>
              </a:rPr>
              <a:t> of Go</a:t>
            </a:r>
            <a:r>
              <a:rPr lang="en-US" altLang="zh-MO" sz="2400" dirty="0">
                <a:solidFill>
                  <a:srgbClr val="0070C0"/>
                </a:solidFill>
                <a:latin typeface="Calibri"/>
                <a:cs typeface="Calibri"/>
              </a:rPr>
              <a:t> …</a:t>
            </a:r>
            <a:endParaRPr sz="2400" dirty="0">
              <a:solidFill>
                <a:srgbClr val="0070C0"/>
              </a:solidFill>
              <a:latin typeface="Calibri"/>
              <a:cs typeface="Calibri"/>
            </a:endParaRPr>
          </a:p>
          <a:p>
            <a:pPr marL="0" marR="0">
              <a:lnSpc>
                <a:spcPts val="3420"/>
              </a:lnSpc>
              <a:spcBef>
                <a:spcPts val="503"/>
              </a:spcBef>
              <a:spcAft>
                <a:spcPct val="0"/>
              </a:spcAft>
            </a:pPr>
            <a:r>
              <a:rPr sz="28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Human expertise does not </a:t>
            </a:r>
            <a:r>
              <a:rPr sz="2800" spc="-17" dirty="0">
                <a:solidFill>
                  <a:srgbClr val="000000"/>
                </a:solidFill>
                <a:latin typeface="Calibri"/>
                <a:cs typeface="Calibri"/>
              </a:rPr>
              <a:t>exist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87624" y="5733256"/>
            <a:ext cx="4518558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>
                <a:solidFill>
                  <a:srgbClr val="0070C0"/>
                </a:solidFill>
                <a:latin typeface="Arial"/>
                <a:cs typeface="Arial"/>
              </a:rPr>
              <a:t>•</a:t>
            </a:r>
            <a:r>
              <a:rPr sz="2400" spc="360" dirty="0">
                <a:solidFill>
                  <a:srgbClr val="0070C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70C0"/>
                </a:solidFill>
                <a:latin typeface="Calibri"/>
                <a:cs typeface="Calibri"/>
              </a:rPr>
              <a:t>Examples: </a:t>
            </a:r>
            <a:r>
              <a:rPr sz="2400" spc="-12" dirty="0">
                <a:solidFill>
                  <a:srgbClr val="0070C0"/>
                </a:solidFill>
                <a:latin typeface="Calibri"/>
                <a:cs typeface="Calibri"/>
              </a:rPr>
              <a:t>Navigating</a:t>
            </a:r>
            <a:r>
              <a:rPr sz="2400" dirty="0">
                <a:solidFill>
                  <a:srgbClr val="0070C0"/>
                </a:solidFill>
                <a:latin typeface="Calibri"/>
                <a:cs typeface="Calibri"/>
              </a:rPr>
              <a:t> on </a:t>
            </a:r>
            <a:r>
              <a:rPr sz="2400" spc="-15" dirty="0">
                <a:solidFill>
                  <a:srgbClr val="0070C0"/>
                </a:solidFill>
                <a:latin typeface="Calibri"/>
                <a:cs typeface="Calibri"/>
              </a:rPr>
              <a:t>Mars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20090" y="502977"/>
            <a:ext cx="8024441" cy="6683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68"/>
              </a:lnSpc>
              <a:spcBef>
                <a:spcPct val="0"/>
              </a:spcBef>
              <a:spcAft>
                <a:spcPct val="0"/>
              </a:spcAft>
            </a:pPr>
            <a:r>
              <a:rPr sz="4400" spc="-87" dirty="0">
                <a:solidFill>
                  <a:srgbClr val="000000"/>
                </a:solidFill>
                <a:latin typeface="HQVVED+CalibriLight"/>
                <a:cs typeface="HQVVED+CalibriLight"/>
              </a:rPr>
              <a:t>Two</a:t>
            </a:r>
            <a:r>
              <a:rPr sz="4400" spc="88" dirty="0">
                <a:solidFill>
                  <a:srgbClr val="000000"/>
                </a:solidFill>
                <a:latin typeface="HQVVED+CalibriLight"/>
                <a:cs typeface="HQVVED+CalibriLight"/>
              </a:rPr>
              <a:t> </a:t>
            </a:r>
            <a:r>
              <a:rPr sz="4400" dirty="0">
                <a:solidFill>
                  <a:srgbClr val="000000"/>
                </a:solidFill>
                <a:latin typeface="HQVVED+CalibriLight"/>
                <a:cs typeface="HQVVED+CalibriLight"/>
              </a:rPr>
              <a:t>Kinds of </a:t>
            </a:r>
            <a:r>
              <a:rPr lang="en-US" sz="4400" dirty="0">
                <a:solidFill>
                  <a:srgbClr val="000000"/>
                </a:solidFill>
                <a:latin typeface="HQVVED+CalibriLight"/>
                <a:cs typeface="HQVVED+CalibriLight"/>
              </a:rPr>
              <a:t>ML</a:t>
            </a:r>
            <a:endParaRPr sz="4400" dirty="0">
              <a:solidFill>
                <a:srgbClr val="000000"/>
              </a:solidFill>
              <a:latin typeface="HQVVED+CalibriLight"/>
              <a:cs typeface="HQVVED+Calibri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0090" y="1546362"/>
            <a:ext cx="2235268" cy="967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12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Prediction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77290" y="2001119"/>
            <a:ext cx="7828861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3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Predict the desired output given the </a:t>
            </a:r>
            <a:r>
              <a:rPr sz="2400" spc="-17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2400" spc="16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(supervised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05890" y="2330303"/>
            <a:ext cx="1557188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learning)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77290" y="2722733"/>
            <a:ext cx="7134842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3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spc="-13">
                <a:solidFill>
                  <a:srgbClr val="000000"/>
                </a:solidFill>
                <a:latin typeface="Calibri"/>
                <a:cs typeface="Calibri"/>
              </a:rPr>
              <a:t>Generate</a:t>
            </a:r>
            <a:r>
              <a:rPr sz="2400" spc="1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spc="-17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2400" spc="16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instances (unsupervised</a:t>
            </a:r>
            <a:r>
              <a:rPr sz="2400" spc="2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learning)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20090" y="3564900"/>
            <a:ext cx="3136437" cy="967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12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Decision Making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77290" y="4018895"/>
            <a:ext cx="7989949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3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spc="-92">
                <a:solidFill>
                  <a:srgbClr val="000000"/>
                </a:solidFill>
                <a:latin typeface="Calibri"/>
                <a:cs typeface="Calibri"/>
              </a:rPr>
              <a:t>Ta</a:t>
            </a:r>
            <a:r>
              <a:rPr sz="2400" spc="-54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spc="-37">
                <a:solidFill>
                  <a:srgbClr val="000000"/>
                </a:solidFill>
                <a:latin typeface="Calibri"/>
                <a:cs typeface="Calibri"/>
              </a:rPr>
              <a:t>ke</a:t>
            </a:r>
            <a:r>
              <a:rPr sz="2400" spc="36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actions</a:t>
            </a:r>
            <a:r>
              <a:rPr sz="2400" spc="-1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in a dynamic </a:t>
            </a:r>
            <a:r>
              <a:rPr sz="2400" spc="-11">
                <a:solidFill>
                  <a:srgbClr val="000000"/>
                </a:solidFill>
                <a:latin typeface="Calibri"/>
                <a:cs typeface="Calibri"/>
              </a:rPr>
              <a:t>environment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spc="-11">
                <a:solidFill>
                  <a:srgbClr val="000000"/>
                </a:solidFill>
                <a:latin typeface="Calibri"/>
                <a:cs typeface="Calibri"/>
              </a:rPr>
              <a:t>(reinforcement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405890" y="4348079"/>
            <a:ext cx="1557188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learning)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634490" y="4747972"/>
            <a:ext cx="5910702" cy="13666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8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000" spc="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000" spc="1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00"/>
                </a:solidFill>
                <a:latin typeface="Calibri"/>
                <a:cs typeface="Calibri"/>
              </a:rPr>
              <a:t>transit</a:t>
            </a:r>
            <a:r>
              <a:rPr sz="2000" spc="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spc="-15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000" spc="12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00"/>
                </a:solidFill>
                <a:latin typeface="Calibri"/>
                <a:cs typeface="Calibri"/>
              </a:rPr>
              <a:t>new </a:t>
            </a:r>
            <a:r>
              <a:rPr sz="2000" spc="-16" dirty="0">
                <a:solidFill>
                  <a:srgbClr val="000000"/>
                </a:solidFill>
                <a:latin typeface="Calibri"/>
                <a:cs typeface="Calibri"/>
              </a:rPr>
              <a:t>states</a:t>
            </a:r>
          </a:p>
          <a:p>
            <a:pPr marL="0" marR="0">
              <a:lnSpc>
                <a:spcPts val="2438"/>
              </a:lnSpc>
              <a:spcBef>
                <a:spcPts val="274"/>
              </a:spcBef>
              <a:spcAft>
                <a:spcPct val="0"/>
              </a:spcAft>
            </a:pPr>
            <a:r>
              <a:rPr sz="20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000" spc="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spc="-15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000" spc="13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00"/>
                </a:solidFill>
                <a:latin typeface="Calibri"/>
                <a:cs typeface="Calibri"/>
              </a:rPr>
              <a:t>receive</a:t>
            </a:r>
            <a:r>
              <a:rPr sz="20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00"/>
                </a:solidFill>
                <a:latin typeface="Calibri"/>
                <a:cs typeface="Calibri"/>
              </a:rPr>
              <a:t>immediate</a:t>
            </a:r>
            <a:r>
              <a:rPr sz="2000" spc="3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spc="-17" dirty="0">
                <a:solidFill>
                  <a:srgbClr val="000000"/>
                </a:solidFill>
                <a:latin typeface="Calibri"/>
                <a:cs typeface="Calibri"/>
              </a:rPr>
              <a:t>reward</a:t>
            </a:r>
          </a:p>
          <a:p>
            <a:pPr marL="0" marR="0">
              <a:lnSpc>
                <a:spcPts val="2438"/>
              </a:lnSpc>
              <a:spcBef>
                <a:spcPts val="268"/>
              </a:spcBef>
              <a:spcAft>
                <a:spcPct val="0"/>
              </a:spcAft>
            </a:pPr>
            <a:r>
              <a:rPr sz="20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000" spc="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spc="-16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000" spc="13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000000"/>
                </a:solidFill>
                <a:latin typeface="Calibri"/>
                <a:cs typeface="Calibri"/>
              </a:rPr>
              <a:t>maximize</a:t>
            </a:r>
            <a:r>
              <a:rPr sz="20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00"/>
                </a:solidFill>
                <a:latin typeface="Calibri"/>
                <a:cs typeface="Calibri"/>
              </a:rPr>
              <a:t>the accumulative</a:t>
            </a:r>
            <a:r>
              <a:rPr sz="2000" spc="3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spc="-16" dirty="0">
                <a:solidFill>
                  <a:srgbClr val="000000"/>
                </a:solidFill>
                <a:latin typeface="Calibri"/>
                <a:cs typeface="Calibri"/>
              </a:rPr>
              <a:t>reward</a:t>
            </a:r>
            <a:r>
              <a:rPr sz="2000" spc="27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00"/>
                </a:solidFill>
                <a:latin typeface="Calibri"/>
                <a:cs typeface="Calibri"/>
              </a:rPr>
              <a:t>over time</a:t>
            </a: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"/>
          <p:cNvSpPr/>
          <p:nvPr/>
        </p:nvSpPr>
        <p:spPr>
          <a:xfrm>
            <a:off x="381" y="0"/>
            <a:ext cx="9149968" cy="686435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0090" y="502977"/>
            <a:ext cx="2373110" cy="15200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68"/>
              </a:lnSpc>
              <a:spcBef>
                <a:spcPct val="0"/>
              </a:spcBef>
              <a:spcAft>
                <a:spcPct val="0"/>
              </a:spcAft>
            </a:pPr>
            <a:r>
              <a:rPr sz="4400" spc="-60">
                <a:solidFill>
                  <a:srgbClr val="000000"/>
                </a:solidFill>
                <a:latin typeface="VGAADO+CalibriLight"/>
                <a:cs typeface="VGAADO+CalibriLight"/>
              </a:rPr>
              <a:t>Trends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571494" y="1492267"/>
            <a:ext cx="2344890" cy="6219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7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595959"/>
                </a:solidFill>
                <a:latin typeface="Calibri"/>
                <a:cs typeface="Calibri"/>
              </a:rPr>
              <a:t>Google Search </a:t>
            </a:r>
            <a:r>
              <a:rPr sz="1800" spc="-27">
                <a:solidFill>
                  <a:srgbClr val="595959"/>
                </a:solidFill>
                <a:latin typeface="Calibri"/>
                <a:cs typeface="Calibri"/>
              </a:rPr>
              <a:t>Trends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45463" y="1846888"/>
            <a:ext cx="422014" cy="33424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0"/>
              </a:lnSpc>
              <a:spcBef>
                <a:spcPct val="0"/>
              </a:spcBef>
              <a:spcAft>
                <a:spcPct val="0"/>
              </a:spcAft>
            </a:pPr>
            <a:r>
              <a:rPr sz="1100">
                <a:solidFill>
                  <a:srgbClr val="595959"/>
                </a:solidFill>
                <a:latin typeface="Calibri"/>
                <a:cs typeface="Calibri"/>
              </a:rPr>
              <a:t>120</a:t>
            </a:r>
          </a:p>
          <a:p>
            <a:pPr marL="0" marR="0">
              <a:lnSpc>
                <a:spcPts val="1340"/>
              </a:lnSpc>
              <a:spcBef>
                <a:spcPts val="2597"/>
              </a:spcBef>
              <a:spcAft>
                <a:spcPct val="0"/>
              </a:spcAft>
            </a:pPr>
            <a:r>
              <a:rPr sz="1100">
                <a:solidFill>
                  <a:srgbClr val="595959"/>
                </a:solidFill>
                <a:latin typeface="Calibri"/>
                <a:cs typeface="Calibri"/>
              </a:rPr>
              <a:t>100</a:t>
            </a:r>
          </a:p>
          <a:p>
            <a:pPr marL="70866" marR="0">
              <a:lnSpc>
                <a:spcPts val="1340"/>
              </a:lnSpc>
              <a:spcBef>
                <a:spcPts val="2597"/>
              </a:spcBef>
              <a:spcAft>
                <a:spcPct val="0"/>
              </a:spcAft>
            </a:pPr>
            <a:r>
              <a:rPr sz="1100">
                <a:solidFill>
                  <a:srgbClr val="595959"/>
                </a:solidFill>
                <a:latin typeface="Calibri"/>
                <a:cs typeface="Calibri"/>
              </a:rPr>
              <a:t>80</a:t>
            </a:r>
          </a:p>
          <a:p>
            <a:pPr marL="70866" marR="0">
              <a:lnSpc>
                <a:spcPts val="1340"/>
              </a:lnSpc>
              <a:spcBef>
                <a:spcPts val="2597"/>
              </a:spcBef>
              <a:spcAft>
                <a:spcPct val="0"/>
              </a:spcAft>
            </a:pPr>
            <a:r>
              <a:rPr sz="1100">
                <a:solidFill>
                  <a:srgbClr val="595959"/>
                </a:solidFill>
                <a:latin typeface="Calibri"/>
                <a:cs typeface="Calibri"/>
              </a:rPr>
              <a:t>60</a:t>
            </a:r>
          </a:p>
          <a:p>
            <a:pPr marL="70866" marR="0">
              <a:lnSpc>
                <a:spcPts val="1340"/>
              </a:lnSpc>
              <a:spcBef>
                <a:spcPts val="2597"/>
              </a:spcBef>
              <a:spcAft>
                <a:spcPct val="0"/>
              </a:spcAft>
            </a:pPr>
            <a:r>
              <a:rPr sz="1100">
                <a:solidFill>
                  <a:srgbClr val="595959"/>
                </a:solidFill>
                <a:latin typeface="Calibri"/>
                <a:cs typeface="Calibri"/>
              </a:rPr>
              <a:t>40</a:t>
            </a:r>
          </a:p>
          <a:p>
            <a:pPr marL="70866" marR="0">
              <a:lnSpc>
                <a:spcPts val="1340"/>
              </a:lnSpc>
              <a:spcBef>
                <a:spcPts val="2597"/>
              </a:spcBef>
              <a:spcAft>
                <a:spcPct val="0"/>
              </a:spcAft>
            </a:pPr>
            <a:r>
              <a:rPr sz="1100">
                <a:solidFill>
                  <a:srgbClr val="595959"/>
                </a:solidFill>
                <a:latin typeface="Calibri"/>
                <a:cs typeface="Calibri"/>
              </a:rPr>
              <a:t>20</a:t>
            </a:r>
          </a:p>
          <a:p>
            <a:pPr marL="141732" marR="0">
              <a:lnSpc>
                <a:spcPts val="1340"/>
              </a:lnSpc>
              <a:spcBef>
                <a:spcPts val="2597"/>
              </a:spcBef>
              <a:spcAft>
                <a:spcPct val="0"/>
              </a:spcAft>
            </a:pPr>
            <a:r>
              <a:rPr sz="1100">
                <a:solidFill>
                  <a:srgbClr val="595959"/>
                </a:solidFill>
                <a:latin typeface="Calibri"/>
                <a:cs typeface="Calibri"/>
              </a:rPr>
              <a:t>0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426208" y="5702637"/>
            <a:ext cx="1729222" cy="5531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55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595959"/>
                </a:solidFill>
                <a:latin typeface="Calibri"/>
                <a:cs typeface="Calibri"/>
              </a:rPr>
              <a:t>machine learning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378452" y="5702637"/>
            <a:ext cx="969037" cy="5531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55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595959"/>
                </a:solidFill>
                <a:latin typeface="Calibri"/>
                <a:cs typeface="Calibri"/>
              </a:rPr>
              <a:t>big data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570982" y="5702637"/>
            <a:ext cx="1767137" cy="5531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55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595959"/>
                </a:solidFill>
                <a:latin typeface="Calibri"/>
                <a:cs typeface="Calibri"/>
              </a:rPr>
              <a:t>computer science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309365" y="6180089"/>
            <a:ext cx="3491893" cy="6219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7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Calibri"/>
                <a:cs typeface="Calibri"/>
              </a:rPr>
              <a:t>https://www.google.com/trends</a:t>
            </a: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"/>
          <p:cNvSpPr/>
          <p:nvPr/>
        </p:nvSpPr>
        <p:spPr>
          <a:xfrm>
            <a:off x="381" y="0"/>
            <a:ext cx="9149968" cy="686435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396490" y="2403405"/>
            <a:ext cx="5302725" cy="15200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68"/>
              </a:lnSpc>
              <a:spcBef>
                <a:spcPct val="0"/>
              </a:spcBef>
              <a:spcAft>
                <a:spcPct val="0"/>
              </a:spcAft>
            </a:pPr>
            <a:r>
              <a:rPr sz="4400">
                <a:solidFill>
                  <a:srgbClr val="000000"/>
                </a:solidFill>
                <a:latin typeface="TOOORP+CalibriLight"/>
                <a:cs typeface="TOOORP+CalibriLight"/>
              </a:rPr>
              <a:t>Some</a:t>
            </a:r>
            <a:r>
              <a:rPr sz="4400" spc="-102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4400">
                <a:solidFill>
                  <a:srgbClr val="000000"/>
                </a:solidFill>
                <a:latin typeface="TOOORP+CalibriLight"/>
                <a:cs typeface="TOOORP+CalibriLight"/>
              </a:rPr>
              <a:t>ML</a:t>
            </a:r>
            <a:r>
              <a:rPr sz="4400" spc="-10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4400">
                <a:solidFill>
                  <a:srgbClr val="000000"/>
                </a:solidFill>
                <a:latin typeface="TOOORP+CalibriLight"/>
                <a:cs typeface="TOOORP+CalibriLight"/>
              </a:rPr>
              <a:t>Use</a:t>
            </a:r>
            <a:r>
              <a:rPr sz="4400" spc="-95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4400">
                <a:solidFill>
                  <a:srgbClr val="000000"/>
                </a:solidFill>
                <a:latin typeface="TOOORP+CalibriLight"/>
                <a:cs typeface="TOOORP+CalibriLight"/>
              </a:rPr>
              <a:t>Cases</a:t>
            </a: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3688" y="411368"/>
            <a:ext cx="8534400" cy="696464"/>
          </a:xfrm>
        </p:spPr>
        <p:txBody>
          <a:bodyPr>
            <a:normAutofit/>
          </a:bodyPr>
          <a:lstStyle/>
          <a:p>
            <a:pPr algn="ctr"/>
            <a:r>
              <a:rPr lang="en-US" altLang="zh-CN" sz="3323" dirty="0">
                <a:latin typeface="+mn-lt"/>
                <a:ea typeface="+mn-ea"/>
              </a:rPr>
              <a:t>Knowledge Graph (KG) </a:t>
            </a:r>
            <a:r>
              <a:rPr lang="mr-IN" altLang="zh-CN" sz="3323" dirty="0">
                <a:latin typeface="+mn-lt"/>
                <a:ea typeface="+mn-ea"/>
              </a:rPr>
              <a:t>–</a:t>
            </a:r>
            <a:r>
              <a:rPr lang="en-US" altLang="zh-CN" sz="3323" dirty="0">
                <a:latin typeface="+mn-lt"/>
                <a:ea typeface="+mn-ea"/>
              </a:rPr>
              <a:t> Predict Entity/Relations</a:t>
            </a:r>
            <a:endParaRPr lang="zh-CN" altLang="en-US" sz="3323" dirty="0">
              <a:latin typeface="+mn-lt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9175" y="1107832"/>
            <a:ext cx="8468913" cy="4879731"/>
          </a:xfrm>
        </p:spPr>
        <p:txBody>
          <a:bodyPr>
            <a:normAutofit/>
          </a:bodyPr>
          <a:lstStyle/>
          <a:p>
            <a:r>
              <a:rPr lang="en-US" altLang="zh-CN" sz="2215" dirty="0"/>
              <a:t>Triples in KGs.</a:t>
            </a:r>
          </a:p>
          <a:p>
            <a:pPr lvl="1"/>
            <a:r>
              <a:rPr lang="en-US" altLang="zh-CN" sz="2215" dirty="0"/>
              <a:t>(Isaac</a:t>
            </a:r>
            <a:r>
              <a:rPr lang="zh-CN" altLang="en-US" sz="2215" dirty="0"/>
              <a:t> </a:t>
            </a:r>
            <a:r>
              <a:rPr lang="en-US" altLang="zh-CN" sz="2215" dirty="0"/>
              <a:t>Newton,</a:t>
            </a:r>
            <a:r>
              <a:rPr lang="zh-CN" altLang="en-US" sz="2215" dirty="0"/>
              <a:t> </a:t>
            </a:r>
            <a:r>
              <a:rPr lang="en-US" altLang="zh-CN" sz="2215" dirty="0"/>
              <a:t>_</a:t>
            </a:r>
            <a:r>
              <a:rPr lang="en-US" altLang="zh-CN" sz="2215" dirty="0" err="1"/>
              <a:t>birth_in</a:t>
            </a:r>
            <a:r>
              <a:rPr lang="en-US" altLang="zh-CN" sz="2215" dirty="0"/>
              <a:t>,</a:t>
            </a:r>
            <a:r>
              <a:rPr lang="zh-CN" altLang="en-US" sz="2215" dirty="0"/>
              <a:t> </a:t>
            </a:r>
            <a:r>
              <a:rPr lang="en-US" altLang="zh-CN" sz="2215" dirty="0"/>
              <a:t>Lincolnshire)</a:t>
            </a:r>
          </a:p>
          <a:p>
            <a:r>
              <a:rPr lang="en-US" altLang="zh-CN" sz="2215" dirty="0"/>
              <a:t>How</a:t>
            </a:r>
            <a:r>
              <a:rPr lang="zh-CN" altLang="en-US" sz="2215" dirty="0"/>
              <a:t> </a:t>
            </a:r>
            <a:r>
              <a:rPr lang="en-US" altLang="zh-CN" sz="2215" dirty="0"/>
              <a:t>to</a:t>
            </a:r>
            <a:r>
              <a:rPr lang="zh-CN" altLang="en-US" sz="2215" dirty="0"/>
              <a:t> </a:t>
            </a:r>
            <a:r>
              <a:rPr lang="en-US" altLang="zh-CN" sz="2215" dirty="0"/>
              <a:t>predict the missing part:   (</a:t>
            </a:r>
            <a:r>
              <a:rPr lang="en-US" altLang="zh-CN" sz="2215" dirty="0" err="1"/>
              <a:t>A,r</a:t>
            </a:r>
            <a:r>
              <a:rPr lang="en-US" altLang="zh-CN" sz="2215" dirty="0"/>
              <a:t>, ?), (A, ?, B), (?,r, B)</a:t>
            </a:r>
          </a:p>
          <a:p>
            <a:endParaRPr lang="zh-CN" altLang="en-US" sz="2215" dirty="0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9A04D37-C96F-9E43-810D-DBF71B624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7FC83-13BA-D54D-9A9D-DC0A80A568EE}" type="slidenum">
              <a:rPr kumimoji="1" lang="zh-CN" altLang="en-US" smtClean="0"/>
              <a:t>35</a:t>
            </a:fld>
            <a:endParaRPr kumimoji="1" lang="zh-CN" altLang="en-US"/>
          </a:p>
        </p:txBody>
      </p:sp>
      <p:grpSp>
        <p:nvGrpSpPr>
          <p:cNvPr id="14" name="组 21"/>
          <p:cNvGrpSpPr/>
          <p:nvPr/>
        </p:nvGrpSpPr>
        <p:grpSpPr>
          <a:xfrm>
            <a:off x="293688" y="2852936"/>
            <a:ext cx="8557122" cy="2772686"/>
            <a:chOff x="1345780" y="4058263"/>
            <a:chExt cx="8341006" cy="2636065"/>
          </a:xfrm>
        </p:grpSpPr>
        <p:pic>
          <p:nvPicPr>
            <p:cNvPr id="15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4085" y="4172490"/>
              <a:ext cx="2723773" cy="2248950"/>
            </a:xfrm>
            <a:prstGeom prst="rect">
              <a:avLst/>
            </a:prstGeom>
          </p:spPr>
        </p:pic>
        <p:sp>
          <p:nvSpPr>
            <p:cNvPr id="16" name="右箭头 9"/>
            <p:cNvSpPr/>
            <p:nvPr/>
          </p:nvSpPr>
          <p:spPr>
            <a:xfrm>
              <a:off x="5290944" y="4863811"/>
              <a:ext cx="617169" cy="43315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46"/>
            </a:p>
          </p:txBody>
        </p:sp>
        <p:grpSp>
          <p:nvGrpSpPr>
            <p:cNvPr id="17" name="组 10"/>
            <p:cNvGrpSpPr/>
            <p:nvPr/>
          </p:nvGrpSpPr>
          <p:grpSpPr>
            <a:xfrm>
              <a:off x="2757542" y="4058263"/>
              <a:ext cx="2124646" cy="2344009"/>
              <a:chOff x="1601842" y="3948722"/>
              <a:chExt cx="2124646" cy="2344009"/>
            </a:xfrm>
          </p:grpSpPr>
          <p:pic>
            <p:nvPicPr>
              <p:cNvPr id="23" name="图片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01842" y="3948722"/>
                <a:ext cx="2124646" cy="2344009"/>
              </a:xfrm>
              <a:prstGeom prst="rect">
                <a:avLst/>
              </a:prstGeom>
            </p:spPr>
          </p:pic>
          <p:sp>
            <p:nvSpPr>
              <p:cNvPr id="24" name="矩形 23"/>
              <p:cNvSpPr/>
              <p:nvPr/>
            </p:nvSpPr>
            <p:spPr>
              <a:xfrm rot="1503328">
                <a:off x="2818620" y="4857313"/>
                <a:ext cx="56197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246"/>
              </a:p>
            </p:txBody>
          </p:sp>
          <p:sp>
            <p:nvSpPr>
              <p:cNvPr id="25" name="矩形 24"/>
              <p:cNvSpPr/>
              <p:nvPr/>
            </p:nvSpPr>
            <p:spPr>
              <a:xfrm rot="720000">
                <a:off x="2850580" y="4754061"/>
                <a:ext cx="56197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246"/>
              </a:p>
            </p:txBody>
          </p:sp>
          <p:sp>
            <p:nvSpPr>
              <p:cNvPr id="26" name="矩形 25"/>
              <p:cNvSpPr/>
              <p:nvPr/>
            </p:nvSpPr>
            <p:spPr>
              <a:xfrm rot="-600000">
                <a:off x="2853755" y="4642341"/>
                <a:ext cx="56197" cy="457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246"/>
              </a:p>
            </p:txBody>
          </p:sp>
        </p:grpSp>
        <p:sp>
          <p:nvSpPr>
            <p:cNvPr id="18" name="文本框 15"/>
            <p:cNvSpPr txBox="1"/>
            <p:nvPr/>
          </p:nvSpPr>
          <p:spPr>
            <a:xfrm>
              <a:off x="2757541" y="6336489"/>
              <a:ext cx="2124646" cy="3578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846" dirty="0">
                  <a:latin typeface="+mn-lt"/>
                </a:rPr>
                <a:t>John</a:t>
              </a:r>
              <a:r>
                <a:rPr kumimoji="1" lang="zh-CN" altLang="en-US" sz="1846" dirty="0">
                  <a:latin typeface="+mn-lt"/>
                </a:rPr>
                <a:t> </a:t>
              </a:r>
              <a:r>
                <a:rPr kumimoji="1" lang="en-US" altLang="zh-CN" sz="1846" dirty="0">
                  <a:latin typeface="+mn-lt"/>
                </a:rPr>
                <a:t>was</a:t>
              </a:r>
              <a:r>
                <a:rPr kumimoji="1" lang="zh-CN" altLang="en-US" sz="1846" dirty="0">
                  <a:latin typeface="+mn-lt"/>
                </a:rPr>
                <a:t> </a:t>
              </a:r>
              <a:r>
                <a:rPr kumimoji="1" lang="en-US" altLang="zh-CN" sz="1846" dirty="0">
                  <a:latin typeface="+mn-lt"/>
                </a:rPr>
                <a:t>born</a:t>
              </a:r>
              <a:r>
                <a:rPr kumimoji="1" lang="zh-CN" altLang="en-US" sz="1846" dirty="0">
                  <a:latin typeface="+mn-lt"/>
                </a:rPr>
                <a:t> </a:t>
              </a:r>
              <a:r>
                <a:rPr kumimoji="1" lang="en-US" altLang="zh-CN" sz="1846" dirty="0">
                  <a:latin typeface="+mn-lt"/>
                </a:rPr>
                <a:t>in</a:t>
              </a:r>
              <a:r>
                <a:rPr kumimoji="1" lang="zh-CN" altLang="en-US" sz="1846" dirty="0">
                  <a:latin typeface="+mn-lt"/>
                </a:rPr>
                <a:t> </a:t>
              </a:r>
              <a:r>
                <a:rPr kumimoji="1" lang="en-US" altLang="zh-CN" sz="1846" dirty="0">
                  <a:latin typeface="+mn-lt"/>
                </a:rPr>
                <a:t>?</a:t>
              </a:r>
              <a:endParaRPr kumimoji="1" lang="zh-CN" altLang="en-US" sz="1846" dirty="0">
                <a:latin typeface="+mn-lt"/>
              </a:endParaRPr>
            </a:p>
          </p:txBody>
        </p:sp>
        <p:sp>
          <p:nvSpPr>
            <p:cNvPr id="19" name="文本框 16"/>
            <p:cNvSpPr txBox="1"/>
            <p:nvPr/>
          </p:nvSpPr>
          <p:spPr>
            <a:xfrm>
              <a:off x="6127627" y="6336491"/>
              <a:ext cx="2189400" cy="3309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62" dirty="0">
                  <a:latin typeface="+mn-lt"/>
                </a:rPr>
                <a:t>John</a:t>
              </a:r>
              <a:r>
                <a:rPr kumimoji="1" lang="zh-CN" altLang="en-US" sz="1662" dirty="0">
                  <a:latin typeface="+mn-lt"/>
                </a:rPr>
                <a:t> </a:t>
              </a:r>
              <a:r>
                <a:rPr kumimoji="1" lang="en-US" altLang="zh-CN" sz="1662" dirty="0">
                  <a:latin typeface="+mn-lt"/>
                </a:rPr>
                <a:t>was</a:t>
              </a:r>
              <a:r>
                <a:rPr kumimoji="1" lang="zh-CN" altLang="en-US" sz="1662" dirty="0">
                  <a:latin typeface="+mn-lt"/>
                </a:rPr>
                <a:t> </a:t>
              </a:r>
              <a:r>
                <a:rPr kumimoji="1" lang="en-US" altLang="zh-CN" sz="1662" dirty="0">
                  <a:latin typeface="+mn-lt"/>
                </a:rPr>
                <a:t>born</a:t>
              </a:r>
              <a:r>
                <a:rPr kumimoji="1" lang="zh-CN" altLang="en-US" sz="1662" dirty="0">
                  <a:latin typeface="+mn-lt"/>
                </a:rPr>
                <a:t> </a:t>
              </a:r>
              <a:r>
                <a:rPr kumimoji="1" lang="en-US" altLang="zh-CN" sz="1662" dirty="0">
                  <a:latin typeface="+mn-lt"/>
                </a:rPr>
                <a:t>in</a:t>
              </a:r>
              <a:r>
                <a:rPr kumimoji="1" lang="zh-CN" altLang="en-US" sz="1662" dirty="0">
                  <a:latin typeface="+mn-lt"/>
                </a:rPr>
                <a:t> </a:t>
              </a:r>
              <a:r>
                <a:rPr kumimoji="1" lang="en-US" altLang="zh-CN" sz="1662" dirty="0">
                  <a:latin typeface="+mn-lt"/>
                </a:rPr>
                <a:t>Miami</a:t>
              </a:r>
              <a:endParaRPr kumimoji="1" lang="zh-CN" altLang="en-US" sz="1662" dirty="0">
                <a:latin typeface="+mn-lt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7144718" y="5396976"/>
              <a:ext cx="1208867" cy="1005296"/>
            </a:xfrm>
            <a:prstGeom prst="rect">
              <a:avLst/>
            </a:prstGeom>
            <a:noFill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sz="1246"/>
            </a:p>
          </p:txBody>
        </p:sp>
        <p:sp>
          <p:nvSpPr>
            <p:cNvPr id="21" name="文本框 19"/>
            <p:cNvSpPr txBox="1"/>
            <p:nvPr/>
          </p:nvSpPr>
          <p:spPr>
            <a:xfrm>
              <a:off x="1345780" y="4750645"/>
              <a:ext cx="1489392" cy="735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215" dirty="0">
                  <a:latin typeface="+mn-lt"/>
                </a:rPr>
                <a:t>Knowledge</a:t>
              </a:r>
              <a:r>
                <a:rPr kumimoji="1" lang="zh-CN" altLang="en-US" sz="2215" dirty="0">
                  <a:latin typeface="+mn-lt"/>
                </a:rPr>
                <a:t> </a:t>
              </a:r>
              <a:endParaRPr kumimoji="1" lang="en-US" altLang="zh-CN" sz="2215" dirty="0">
                <a:latin typeface="+mn-lt"/>
              </a:endParaRPr>
            </a:p>
            <a:p>
              <a:pPr algn="ctr"/>
              <a:r>
                <a:rPr kumimoji="1" lang="en-US" altLang="zh-CN" sz="2215" dirty="0">
                  <a:latin typeface="+mn-lt"/>
                </a:rPr>
                <a:t>Graph</a:t>
              </a:r>
              <a:endParaRPr kumimoji="1" lang="zh-CN" altLang="en-US" sz="2215" dirty="0">
                <a:latin typeface="+mn-lt"/>
              </a:endParaRPr>
            </a:p>
          </p:txBody>
        </p:sp>
        <p:sp>
          <p:nvSpPr>
            <p:cNvPr id="22" name="文本框 20"/>
            <p:cNvSpPr txBox="1"/>
            <p:nvPr/>
          </p:nvSpPr>
          <p:spPr>
            <a:xfrm>
              <a:off x="8886463" y="4729919"/>
              <a:ext cx="800323" cy="627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1846" dirty="0">
                  <a:latin typeface="+mn-lt"/>
                </a:rPr>
                <a:t>Vector</a:t>
              </a:r>
            </a:p>
            <a:p>
              <a:pPr algn="ctr"/>
              <a:r>
                <a:rPr kumimoji="1" lang="en-US" altLang="zh-CN" sz="1846" dirty="0">
                  <a:latin typeface="+mn-lt"/>
                </a:rPr>
                <a:t>Space</a:t>
              </a:r>
              <a:endParaRPr kumimoji="1" lang="zh-CN" altLang="en-US" sz="1846" dirty="0">
                <a:latin typeface="+mn-lt"/>
              </a:endParaRP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5F5AFFBE-8E7B-9A43-807E-5C24A6A5621C}"/>
              </a:ext>
            </a:extLst>
          </p:cNvPr>
          <p:cNvSpPr/>
          <p:nvPr/>
        </p:nvSpPr>
        <p:spPr>
          <a:xfrm>
            <a:off x="179512" y="6271345"/>
            <a:ext cx="87849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/>
                </a:solidFill>
                <a:latin typeface="+mn-lt"/>
                <a:cs typeface="Times New Roman" pitchFamily="18" charset="0"/>
              </a:rPr>
              <a:t>S. Ma, J. Ding and Weijia Jia, </a:t>
            </a:r>
            <a:r>
              <a:rPr lang="en-US" altLang="zh-CN" sz="1400" dirty="0" err="1">
                <a:solidFill>
                  <a:schemeClr val="tx1"/>
                </a:solidFill>
                <a:latin typeface="+mn-lt"/>
                <a:cs typeface="Times New Roman" pitchFamily="18" charset="0"/>
              </a:rPr>
              <a:t>TransT</a:t>
            </a:r>
            <a:r>
              <a:rPr lang="en-US" altLang="zh-CN" sz="1400" dirty="0">
                <a:solidFill>
                  <a:schemeClr val="tx1"/>
                </a:solidFill>
                <a:latin typeface="+mn-lt"/>
                <a:cs typeface="Times New Roman" pitchFamily="18" charset="0"/>
              </a:rPr>
              <a:t>: Type-based Multiple Embedding Representations for Knowledge Graph Completion, Joint European Conference on Machine Learning and Knowledge Discovery in Databases, 2017. </a:t>
            </a:r>
            <a:endParaRPr lang="en-US" altLang="zh-CN" sz="1200" dirty="0">
              <a:solidFill>
                <a:schemeClr val="tx1"/>
              </a:solidFill>
              <a:latin typeface="+mn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7629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"/>
          <p:cNvSpPr/>
          <p:nvPr/>
        </p:nvSpPr>
        <p:spPr>
          <a:xfrm>
            <a:off x="381" y="0"/>
            <a:ext cx="9149968" cy="686435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0090" y="502977"/>
            <a:ext cx="7144570" cy="15200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68"/>
              </a:lnSpc>
              <a:spcBef>
                <a:spcPct val="0"/>
              </a:spcBef>
              <a:spcAft>
                <a:spcPct val="0"/>
              </a:spcAft>
            </a:pPr>
            <a:r>
              <a:rPr sz="4400" dirty="0">
                <a:solidFill>
                  <a:srgbClr val="000000"/>
                </a:solidFill>
                <a:latin typeface="WUQMGN+CalibriLight"/>
                <a:cs typeface="WUQMGN+CalibriLight"/>
              </a:rPr>
              <a:t>ML Use Case 1: </a:t>
            </a:r>
            <a:r>
              <a:rPr sz="4400" spc="-52" dirty="0">
                <a:solidFill>
                  <a:srgbClr val="000000"/>
                </a:solidFill>
                <a:latin typeface="WUQMGN+CalibriLight"/>
                <a:cs typeface="WUQMGN+CalibriLight"/>
              </a:rPr>
              <a:t>Web</a:t>
            </a:r>
            <a:r>
              <a:rPr sz="4400" spc="55" dirty="0">
                <a:solidFill>
                  <a:srgbClr val="000000"/>
                </a:solidFill>
                <a:latin typeface="WUQMGN+CalibriLight"/>
                <a:cs typeface="WUQMGN+CalibriLight"/>
              </a:rPr>
              <a:t> </a:t>
            </a:r>
            <a:r>
              <a:rPr sz="4400" spc="-12" dirty="0">
                <a:solidFill>
                  <a:srgbClr val="000000"/>
                </a:solidFill>
                <a:latin typeface="WUQMGN+CalibriLight"/>
                <a:cs typeface="WUQMGN+CalibriLight"/>
              </a:rPr>
              <a:t>Search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246876" y="2173772"/>
            <a:ext cx="3058713" cy="8980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1"/>
              </a:lnSpc>
              <a:spcBef>
                <a:spcPct val="0"/>
              </a:spcBef>
              <a:spcAft>
                <a:spcPct val="0"/>
              </a:spcAft>
            </a:pPr>
            <a:r>
              <a:rPr sz="26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600" spc="2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600">
                <a:solidFill>
                  <a:srgbClr val="000000"/>
                </a:solidFill>
                <a:latin typeface="Calibri"/>
                <a:cs typeface="Calibri"/>
              </a:rPr>
              <a:t>Query suggestion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46876" y="5196342"/>
            <a:ext cx="2599170" cy="967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12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27">
                <a:solidFill>
                  <a:srgbClr val="000000"/>
                </a:solidFill>
                <a:latin typeface="Calibri"/>
                <a:cs typeface="Calibri"/>
              </a:rPr>
              <a:t>Page</a:t>
            </a:r>
            <a:r>
              <a:rPr sz="2800" spc="16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11">
                <a:solidFill>
                  <a:srgbClr val="000000"/>
                </a:solidFill>
                <a:latin typeface="Calibri"/>
                <a:cs typeface="Calibri"/>
              </a:rPr>
              <a:t>ranking</a:t>
            </a: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"/>
          <p:cNvSpPr/>
          <p:nvPr/>
        </p:nvSpPr>
        <p:spPr>
          <a:xfrm>
            <a:off x="381" y="0"/>
            <a:ext cx="9149968" cy="686435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0090" y="572041"/>
            <a:ext cx="8347931" cy="1243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94"/>
              </a:lnSpc>
              <a:spcBef>
                <a:spcPct val="0"/>
              </a:spcBef>
              <a:spcAft>
                <a:spcPct val="0"/>
              </a:spcAft>
            </a:pPr>
            <a:r>
              <a:rPr sz="3600">
                <a:solidFill>
                  <a:srgbClr val="000000"/>
                </a:solidFill>
                <a:latin typeface="SFRBRJ+CalibriLight"/>
                <a:cs typeface="SFRBRJ+CalibriLight"/>
              </a:rPr>
              <a:t>ML Use Case 2: </a:t>
            </a:r>
            <a:r>
              <a:rPr sz="3600" spc="-18">
                <a:solidFill>
                  <a:srgbClr val="000000"/>
                </a:solidFill>
                <a:latin typeface="SFRBRJ+CalibriLight"/>
                <a:cs typeface="SFRBRJ+CalibriLight"/>
              </a:rPr>
              <a:t>News</a:t>
            </a:r>
            <a:r>
              <a:rPr sz="3600" spc="18">
                <a:solidFill>
                  <a:srgbClr val="000000"/>
                </a:solidFill>
                <a:latin typeface="SFRBRJ+CalibriLight"/>
                <a:cs typeface="SFRBRJ+CalibriLight"/>
              </a:rPr>
              <a:t> </a:t>
            </a:r>
            <a:r>
              <a:rPr sz="3600" spc="-11">
                <a:solidFill>
                  <a:srgbClr val="000000"/>
                </a:solidFill>
                <a:latin typeface="SFRBRJ+CalibriLight"/>
                <a:cs typeface="SFRBRJ+CalibriLight"/>
              </a:rPr>
              <a:t>Recommendation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991100" y="1266708"/>
            <a:ext cx="4197704" cy="15901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Calibri"/>
                <a:cs typeface="Calibri"/>
              </a:rPr>
              <a:t>Predict whether a user</a:t>
            </a:r>
          </a:p>
          <a:p>
            <a:pPr marL="228600" marR="0">
              <a:lnSpc>
                <a:spcPts val="3023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>
                <a:solidFill>
                  <a:srgbClr val="000000"/>
                </a:solidFill>
                <a:latin typeface="Calibri"/>
                <a:cs typeface="Calibri"/>
              </a:rPr>
              <a:t>will</a:t>
            </a:r>
            <a:r>
              <a:rPr sz="2000" spc="-1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spc="-31" dirty="0">
                <a:solidFill>
                  <a:srgbClr val="000000"/>
                </a:solidFill>
                <a:latin typeface="Calibri"/>
                <a:cs typeface="Calibri"/>
              </a:rPr>
              <a:t>like</a:t>
            </a:r>
            <a:r>
              <a:rPr sz="2000" spc="3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00"/>
                </a:solidFill>
                <a:latin typeface="Calibri"/>
                <a:cs typeface="Calibri"/>
              </a:rPr>
              <a:t>a news given its</a:t>
            </a:r>
          </a:p>
          <a:p>
            <a:pPr marL="228600" marR="0">
              <a:lnSpc>
                <a:spcPts val="3023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>
                <a:solidFill>
                  <a:srgbClr val="000000"/>
                </a:solidFill>
                <a:latin typeface="Calibri"/>
                <a:cs typeface="Calibri"/>
              </a:rPr>
              <a:t>reading </a:t>
            </a:r>
            <a:r>
              <a:rPr sz="2000" spc="-22" dirty="0">
                <a:solidFill>
                  <a:srgbClr val="000000"/>
                </a:solidFill>
                <a:latin typeface="Calibri"/>
                <a:cs typeface="Calibri"/>
              </a:rPr>
              <a:t>context</a:t>
            </a:r>
            <a:endParaRPr lang="en-US" altLang="zh-MO" sz="2000" spc="-22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685800" marR="0" indent="-457200">
              <a:lnSpc>
                <a:spcPts val="3023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MO" sz="2000" dirty="0"/>
              <a:t>Trump</a:t>
            </a:r>
            <a:r>
              <a:rPr lang="zh-CN" altLang="en-US" sz="2000" dirty="0"/>
              <a:t> </a:t>
            </a:r>
            <a:r>
              <a:rPr lang="en-US" altLang="zh-MO" sz="2000" dirty="0"/>
              <a:t>impeachment</a:t>
            </a:r>
            <a:endParaRPr sz="2000" spc="-22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"/>
          <p:cNvSpPr/>
          <p:nvPr/>
        </p:nvSpPr>
        <p:spPr>
          <a:xfrm>
            <a:off x="381" y="0"/>
            <a:ext cx="9149968" cy="686435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0090" y="502977"/>
            <a:ext cx="8803970" cy="15200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68"/>
              </a:lnSpc>
              <a:spcBef>
                <a:spcPct val="0"/>
              </a:spcBef>
              <a:spcAft>
                <a:spcPct val="0"/>
              </a:spcAft>
            </a:pPr>
            <a:r>
              <a:rPr sz="4400">
                <a:solidFill>
                  <a:srgbClr val="000000"/>
                </a:solidFill>
                <a:latin typeface="FTGJSW+CalibriLight"/>
                <a:cs typeface="FTGJSW+CalibriLight"/>
              </a:rPr>
              <a:t>ML Use Case 3: Online Advertising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991100" y="5846776"/>
            <a:ext cx="3887672" cy="10923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8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000" spc="6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Whether</a:t>
            </a:r>
            <a:r>
              <a:rPr sz="2000" spc="16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the user </a:t>
            </a:r>
            <a:r>
              <a:rPr sz="2000" spc="-17">
                <a:solidFill>
                  <a:srgbClr val="000000"/>
                </a:solidFill>
                <a:latin typeface="Calibri"/>
                <a:cs typeface="Calibri"/>
              </a:rPr>
              <a:t>likes</a:t>
            </a:r>
            <a:r>
              <a:rPr sz="2000" spc="4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the ads</a:t>
            </a:r>
          </a:p>
          <a:p>
            <a:pPr marL="0" marR="0">
              <a:lnSpc>
                <a:spcPts val="2438"/>
              </a:lnSpc>
              <a:spcBef>
                <a:spcPts val="773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000" spc="6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How advertisers</a:t>
            </a:r>
            <a:r>
              <a:rPr sz="2000" spc="32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set</a:t>
            </a:r>
            <a:r>
              <a:rPr sz="2000" spc="1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bid price</a:t>
            </a:r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"/>
          <p:cNvSpPr/>
          <p:nvPr/>
        </p:nvSpPr>
        <p:spPr>
          <a:xfrm>
            <a:off x="381" y="0"/>
            <a:ext cx="9149968" cy="686435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0090" y="502977"/>
            <a:ext cx="8803970" cy="15200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68"/>
              </a:lnSpc>
              <a:spcBef>
                <a:spcPct val="0"/>
              </a:spcBef>
              <a:spcAft>
                <a:spcPct val="0"/>
              </a:spcAft>
            </a:pPr>
            <a:r>
              <a:rPr sz="4400">
                <a:solidFill>
                  <a:srgbClr val="000000"/>
                </a:solidFill>
                <a:latin typeface="VSSNAP+CalibriLight"/>
                <a:cs typeface="VSSNAP+CalibriLight"/>
              </a:rPr>
              <a:t>ML Use Case 3: Online Advertising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14806" y="5890972"/>
            <a:ext cx="3887673" cy="6907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8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000" spc="6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Whether</a:t>
            </a:r>
            <a:r>
              <a:rPr sz="2000" spc="16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the user </a:t>
            </a:r>
            <a:r>
              <a:rPr sz="2000" spc="-17">
                <a:solidFill>
                  <a:srgbClr val="000000"/>
                </a:solidFill>
                <a:latin typeface="Calibri"/>
                <a:cs typeface="Calibri"/>
              </a:rPr>
              <a:t>likes</a:t>
            </a:r>
            <a:r>
              <a:rPr sz="2000" spc="4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the ads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098542" y="5908506"/>
            <a:ext cx="3768542" cy="6907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8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000" spc="105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How advertisers</a:t>
            </a:r>
            <a:r>
              <a:rPr sz="2000" spc="32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set</a:t>
            </a:r>
            <a:r>
              <a:rPr sz="2000" spc="1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bid price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672334" y="6421645"/>
            <a:ext cx="4325875" cy="6219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7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Calibri"/>
                <a:cs typeface="Calibri"/>
              </a:rPr>
              <a:t>https://github.com/wnzhang/rtb-papers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"/>
          <p:cNvSpPr/>
          <p:nvPr/>
        </p:nvSpPr>
        <p:spPr>
          <a:xfrm>
            <a:off x="381" y="0"/>
            <a:ext cx="9149968" cy="68643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0090" y="502977"/>
            <a:ext cx="5827429" cy="15200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68"/>
              </a:lnSpc>
              <a:spcBef>
                <a:spcPct val="0"/>
              </a:spcBef>
              <a:spcAft>
                <a:spcPct val="0"/>
              </a:spcAft>
            </a:pPr>
            <a:r>
              <a:rPr sz="4400" spc="-16">
                <a:solidFill>
                  <a:srgbClr val="000000"/>
                </a:solidFill>
                <a:latin typeface="MDHABB+CalibriLight"/>
                <a:cs typeface="MDHABB+CalibriLight"/>
              </a:rPr>
              <a:t>Course</a:t>
            </a:r>
            <a:r>
              <a:rPr sz="4400" spc="15">
                <a:solidFill>
                  <a:srgbClr val="000000"/>
                </a:solidFill>
                <a:latin typeface="MDHABB+CalibriLight"/>
                <a:cs typeface="MDHABB+CalibriLight"/>
              </a:rPr>
              <a:t> </a:t>
            </a:r>
            <a:r>
              <a:rPr sz="4400" spc="-13">
                <a:solidFill>
                  <a:srgbClr val="000000"/>
                </a:solidFill>
                <a:latin typeface="MDHABB+CalibriLight"/>
                <a:cs typeface="MDHABB+CalibriLight"/>
              </a:rPr>
              <a:t>Administration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0090" y="1546362"/>
            <a:ext cx="6303139" cy="967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12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A hands-on</a:t>
            </a:r>
            <a:r>
              <a:rPr sz="2800" spc="2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machine learning </a:t>
            </a:r>
            <a:r>
              <a:rPr sz="2800" spc="-13">
                <a:solidFill>
                  <a:srgbClr val="000000"/>
                </a:solidFill>
                <a:latin typeface="Calibri"/>
                <a:cs typeface="Calibri"/>
              </a:rPr>
              <a:t>course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77290" y="2001119"/>
            <a:ext cx="4666167" cy="357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3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No paper </a:t>
            </a:r>
            <a:r>
              <a:rPr sz="2400" spc="-26" dirty="0">
                <a:solidFill>
                  <a:srgbClr val="000000"/>
                </a:solidFill>
                <a:latin typeface="Calibri"/>
                <a:cs typeface="Calibri"/>
              </a:rPr>
              <a:t>exam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77290" y="2785979"/>
            <a:ext cx="7474054" cy="10772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3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Select </a:t>
            </a:r>
            <a:r>
              <a:rPr sz="2400" spc="-11" dirty="0">
                <a:solidFill>
                  <a:srgbClr val="000000"/>
                </a:solidFill>
                <a:latin typeface="Calibri"/>
                <a:cs typeface="Calibri"/>
              </a:rPr>
              <a:t>two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 out</a:t>
            </a:r>
            <a:r>
              <a:rPr sz="2400" spc="-1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of three </a:t>
            </a:r>
            <a:r>
              <a:rPr sz="2400" spc="-12" dirty="0">
                <a:solidFill>
                  <a:srgbClr val="000000"/>
                </a:solidFill>
                <a:latin typeface="Calibri"/>
                <a:cs typeface="Calibri"/>
              </a:rPr>
              <a:t>course</a:t>
            </a:r>
            <a:r>
              <a:rPr sz="2400" spc="13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spc="-11" dirty="0">
                <a:solidFill>
                  <a:srgbClr val="000000"/>
                </a:solidFill>
                <a:latin typeface="Calibri"/>
                <a:cs typeface="Calibri"/>
              </a:rPr>
              <a:t>works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 (80%)</a:t>
            </a:r>
          </a:p>
          <a:p>
            <a:pPr marL="457200" marR="0">
              <a:lnSpc>
                <a:spcPts val="2438"/>
              </a:lnSpc>
              <a:spcBef>
                <a:spcPts val="377"/>
              </a:spcBef>
              <a:spcAft>
                <a:spcPct val="0"/>
              </a:spcAft>
            </a:pPr>
            <a:r>
              <a:rPr sz="20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000" spc="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Calibri"/>
                <a:cs typeface="Calibri"/>
              </a:rPr>
              <a:t>in-Class</a:t>
            </a:r>
            <a:r>
              <a:rPr sz="2000" spc="28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hands</a:t>
            </a:r>
            <a:r>
              <a:rPr sz="2000" spc="22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00"/>
                </a:solidFill>
                <a:latin typeface="Calibri"/>
                <a:cs typeface="Calibri"/>
              </a:rPr>
              <a:t>on </a:t>
            </a: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exercises</a:t>
            </a:r>
            <a:r>
              <a:rPr sz="2000" spc="2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00"/>
                </a:solidFill>
                <a:latin typeface="Calibri"/>
                <a:cs typeface="Calibri"/>
              </a:rPr>
              <a:t>(</a:t>
            </a:r>
            <a:r>
              <a:rPr lang="en-US" altLang="zh-MO" sz="2000" dirty="0">
                <a:solidFill>
                  <a:srgbClr val="000000"/>
                </a:solidFill>
                <a:latin typeface="Calibri"/>
                <a:cs typeface="Calibri"/>
              </a:rPr>
              <a:t>3</a:t>
            </a:r>
            <a:r>
              <a:rPr sz="2000" dirty="0">
                <a:solidFill>
                  <a:srgbClr val="000000"/>
                </a:solidFill>
                <a:latin typeface="Calibri"/>
                <a:cs typeface="Calibri"/>
              </a:rPr>
              <a:t>0%)</a:t>
            </a:r>
          </a:p>
          <a:p>
            <a:pPr marL="457200" marR="0">
              <a:lnSpc>
                <a:spcPts val="2438"/>
              </a:lnSpc>
              <a:spcBef>
                <a:spcPts val="274"/>
              </a:spcBef>
              <a:spcAft>
                <a:spcPct val="0"/>
              </a:spcAft>
            </a:pPr>
            <a:r>
              <a:rPr sz="20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000" spc="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+mn-lt"/>
                <a:cs typeface="Times New Roman"/>
              </a:rPr>
              <a:t>o</a:t>
            </a:r>
            <a:r>
              <a:rPr lang="en-US" sz="2000" dirty="0">
                <a:solidFill>
                  <a:srgbClr val="000000"/>
                </a:solidFill>
                <a:latin typeface="+mn-lt"/>
                <a:cs typeface="Calibri"/>
              </a:rPr>
              <a:t>ut-c</a:t>
            </a:r>
            <a:r>
              <a:rPr sz="2000" dirty="0">
                <a:solidFill>
                  <a:srgbClr val="000000"/>
                </a:solidFill>
                <a:latin typeface="+mn-lt"/>
                <a:cs typeface="Calibri"/>
              </a:rPr>
              <a:t>lass </a:t>
            </a:r>
            <a:r>
              <a:rPr lang="en-US" sz="2000" dirty="0">
                <a:solidFill>
                  <a:srgbClr val="000000"/>
                </a:solidFill>
                <a:latin typeface="Calibri"/>
                <a:cs typeface="Calibri"/>
              </a:rPr>
              <a:t>exercises </a:t>
            </a:r>
            <a:r>
              <a:rPr sz="2000" dirty="0">
                <a:solidFill>
                  <a:srgbClr val="000000"/>
                </a:solidFill>
                <a:latin typeface="Calibri"/>
                <a:cs typeface="Calibri"/>
              </a:rPr>
              <a:t>(</a:t>
            </a:r>
            <a:r>
              <a:rPr lang="en-US" altLang="zh-MO" sz="2000" dirty="0">
                <a:solidFill>
                  <a:srgbClr val="000000"/>
                </a:solidFill>
                <a:latin typeface="Calibri"/>
                <a:cs typeface="Calibri"/>
              </a:rPr>
              <a:t>3</a:t>
            </a:r>
            <a:r>
              <a:rPr sz="2000" dirty="0">
                <a:solidFill>
                  <a:srgbClr val="000000"/>
                </a:solidFill>
                <a:latin typeface="Calibri"/>
                <a:cs typeface="Calibri"/>
              </a:rPr>
              <a:t>0%)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612413" y="3956127"/>
            <a:ext cx="4042782" cy="357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3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In-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Class</a:t>
            </a:r>
            <a:r>
              <a:rPr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dirty="0">
                <a:solidFill>
                  <a:srgbClr val="000000"/>
                </a:solidFill>
                <a:latin typeface="Calibri"/>
                <a:cs typeface="Calibri"/>
              </a:rPr>
              <a:t>presentation</a:t>
            </a:r>
            <a:r>
              <a:rPr dirty="0">
                <a:solidFill>
                  <a:srgbClr val="000000"/>
                </a:solidFill>
                <a:latin typeface="Calibri"/>
                <a:cs typeface="Calibri"/>
              </a:rPr>
              <a:t> (</a:t>
            </a:r>
            <a:r>
              <a:rPr lang="en-US" altLang="zh-MO" dirty="0">
                <a:solidFill>
                  <a:srgbClr val="000000"/>
                </a:solidFill>
                <a:latin typeface="Calibri"/>
                <a:cs typeface="Calibri"/>
              </a:rPr>
              <a:t>2</a:t>
            </a:r>
            <a:r>
              <a:rPr dirty="0">
                <a:solidFill>
                  <a:srgbClr val="000000"/>
                </a:solidFill>
                <a:latin typeface="Calibri"/>
                <a:cs typeface="Calibri"/>
              </a:rPr>
              <a:t>0%)</a:t>
            </a:r>
            <a:endParaRPr sz="24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77289" y="4822870"/>
            <a:ext cx="4666167" cy="357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3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2400" spc="-15" dirty="0">
                <a:solidFill>
                  <a:srgbClr val="000000"/>
                </a:solidFill>
                <a:latin typeface="Calibri"/>
                <a:cs typeface="Calibri"/>
              </a:rPr>
              <a:t>Quiz</a:t>
            </a:r>
            <a:r>
              <a:rPr sz="24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(</a:t>
            </a:r>
            <a:r>
              <a:rPr lang="en-US" altLang="zh-MO" sz="2400" dirty="0">
                <a:solidFill>
                  <a:srgbClr val="000000"/>
                </a:solidFill>
                <a:latin typeface="Calibri"/>
                <a:cs typeface="Calibri"/>
              </a:rPr>
              <a:t>2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0%</a:t>
            </a:r>
            <a:r>
              <a:rPr lang="en-US" altLang="zh-MO" sz="2400" dirty="0">
                <a:solidFill>
                  <a:srgbClr val="000000"/>
                </a:solidFill>
                <a:latin typeface="Calibri"/>
                <a:cs typeface="Calibri"/>
              </a:rPr>
              <a:t> -- can be any form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)</a:t>
            </a: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"/>
          <p:cNvSpPr/>
          <p:nvPr/>
        </p:nvSpPr>
        <p:spPr>
          <a:xfrm>
            <a:off x="381" y="0"/>
            <a:ext cx="9149968" cy="686435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0852" y="572803"/>
            <a:ext cx="8074787" cy="1243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94"/>
              </a:lnSpc>
              <a:spcBef>
                <a:spcPct val="0"/>
              </a:spcBef>
              <a:spcAft>
                <a:spcPct val="0"/>
              </a:spcAft>
            </a:pPr>
            <a:r>
              <a:rPr sz="3600">
                <a:solidFill>
                  <a:srgbClr val="000000"/>
                </a:solidFill>
                <a:latin typeface="EJNMLP+CalibriLight"/>
                <a:cs typeface="EJNMLP+CalibriLight"/>
              </a:rPr>
              <a:t>ML Use Case 4: </a:t>
            </a:r>
            <a:r>
              <a:rPr sz="3600" spc="-13">
                <a:solidFill>
                  <a:srgbClr val="000000"/>
                </a:solidFill>
                <a:latin typeface="EJNMLP+CalibriLight"/>
                <a:cs typeface="EJNMLP+CalibriLight"/>
              </a:rPr>
              <a:t>Information</a:t>
            </a:r>
            <a:r>
              <a:rPr sz="3600" spc="31">
                <a:solidFill>
                  <a:srgbClr val="000000"/>
                </a:solidFill>
                <a:latin typeface="EJNMLP+CalibriLight"/>
                <a:cs typeface="EJNMLP+CalibriLight"/>
              </a:rPr>
              <a:t> </a:t>
            </a:r>
            <a:r>
              <a:rPr sz="3600">
                <a:solidFill>
                  <a:srgbClr val="000000"/>
                </a:solidFill>
                <a:latin typeface="EJNMLP+CalibriLight"/>
                <a:cs typeface="EJNMLP+CalibriLight"/>
              </a:rPr>
              <a:t>Extraction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67356" y="6405643"/>
            <a:ext cx="1231069" cy="6219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7"/>
              </a:lnSpc>
              <a:spcBef>
                <a:spcPct val="0"/>
              </a:spcBef>
              <a:spcAft>
                <a:spcPct val="0"/>
              </a:spcAft>
            </a:pPr>
            <a:r>
              <a:rPr sz="1800" spc="-13">
                <a:solidFill>
                  <a:srgbClr val="000000"/>
                </a:solidFill>
                <a:latin typeface="Calibri"/>
                <a:cs typeface="Calibri"/>
              </a:rPr>
              <a:t>Webpage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318659" y="6405643"/>
            <a:ext cx="1252053" cy="6219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7"/>
              </a:lnSpc>
              <a:spcBef>
                <a:spcPct val="0"/>
              </a:spcBef>
              <a:spcAft>
                <a:spcPct val="0"/>
              </a:spcAft>
            </a:pPr>
            <a:r>
              <a:rPr sz="1800" spc="-10">
                <a:solidFill>
                  <a:srgbClr val="000000"/>
                </a:solidFill>
                <a:latin typeface="Calibri"/>
                <a:cs typeface="Calibri"/>
              </a:rPr>
              <a:t>Keywords</a:t>
            </a: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1"/>
          <p:cNvSpPr/>
          <p:nvPr/>
        </p:nvSpPr>
        <p:spPr>
          <a:xfrm>
            <a:off x="381" y="0"/>
            <a:ext cx="9149968" cy="686435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0852" y="572803"/>
            <a:ext cx="8074787" cy="1243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94"/>
              </a:lnSpc>
              <a:spcBef>
                <a:spcPct val="0"/>
              </a:spcBef>
              <a:spcAft>
                <a:spcPct val="0"/>
              </a:spcAft>
            </a:pPr>
            <a:r>
              <a:rPr sz="3600">
                <a:solidFill>
                  <a:srgbClr val="000000"/>
                </a:solidFill>
                <a:latin typeface="SEWOQD+CalibriLight"/>
                <a:cs typeface="SEWOQD+CalibriLight"/>
              </a:rPr>
              <a:t>ML Use Case 4: </a:t>
            </a:r>
            <a:r>
              <a:rPr sz="3600" spc="-13">
                <a:solidFill>
                  <a:srgbClr val="000000"/>
                </a:solidFill>
                <a:latin typeface="SEWOQD+CalibriLight"/>
                <a:cs typeface="SEWOQD+CalibriLight"/>
              </a:rPr>
              <a:t>Information</a:t>
            </a:r>
            <a:r>
              <a:rPr sz="3600" spc="31">
                <a:solidFill>
                  <a:srgbClr val="000000"/>
                </a:solidFill>
                <a:latin typeface="SEWOQD+CalibriLight"/>
                <a:cs typeface="SEWOQD+CalibriLight"/>
              </a:rPr>
              <a:t> </a:t>
            </a:r>
            <a:r>
              <a:rPr sz="3600">
                <a:solidFill>
                  <a:srgbClr val="000000"/>
                </a:solidFill>
                <a:latin typeface="SEWOQD+CalibriLight"/>
                <a:cs typeface="SEWOQD+CalibriLight"/>
              </a:rPr>
              <a:t>Extraction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0852" y="1547124"/>
            <a:ext cx="8301351" cy="967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42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Structural </a:t>
            </a:r>
            <a:r>
              <a:rPr sz="2800" spc="-10">
                <a:solidFill>
                  <a:srgbClr val="000000"/>
                </a:solidFill>
                <a:latin typeface="Calibri"/>
                <a:cs typeface="Calibri"/>
              </a:rPr>
              <a:t>information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11">
                <a:solidFill>
                  <a:srgbClr val="000000"/>
                </a:solidFill>
                <a:latin typeface="Calibri"/>
                <a:cs typeface="Calibri"/>
              </a:rPr>
              <a:t>extraction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 and </a:t>
            </a:r>
            <a:r>
              <a:rPr sz="2800" spc="-10">
                <a:solidFill>
                  <a:srgbClr val="000000"/>
                </a:solidFill>
                <a:latin typeface="Calibri"/>
                <a:cs typeface="Calibri"/>
              </a:rPr>
              <a:t>illustration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467356" y="5729748"/>
            <a:ext cx="884150" cy="6219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7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Calibri"/>
                <a:cs typeface="Calibri"/>
              </a:rPr>
              <a:t>Gmail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707657" y="5729748"/>
            <a:ext cx="1486870" cy="6219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7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Calibri"/>
                <a:cs typeface="Calibri"/>
              </a:rPr>
              <a:t>Google</a:t>
            </a:r>
            <a:r>
              <a:rPr sz="1800" spc="2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000000"/>
                </a:solidFill>
                <a:latin typeface="Calibri"/>
                <a:cs typeface="Calibri"/>
              </a:rPr>
              <a:t>Now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66166" y="6275324"/>
            <a:ext cx="9175505" cy="3653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26"/>
              </a:lnSpc>
              <a:spcBef>
                <a:spcPct val="0"/>
              </a:spcBef>
              <a:spcAft>
                <a:spcPct val="0"/>
              </a:spcAft>
            </a:pPr>
            <a:r>
              <a:rPr sz="1100">
                <a:solidFill>
                  <a:srgbClr val="222222"/>
                </a:solidFill>
                <a:latin typeface="Arial"/>
                <a:cs typeface="Arial"/>
              </a:rPr>
              <a:t>Zhang, Weinan, et</a:t>
            </a:r>
            <a:r>
              <a:rPr sz="1100" spc="-1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222222"/>
                </a:solidFill>
                <a:latin typeface="Arial"/>
                <a:cs typeface="Arial"/>
              </a:rPr>
              <a:t>al. Annotating needles in the</a:t>
            </a:r>
            <a:r>
              <a:rPr sz="1100" spc="-12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222222"/>
                </a:solidFill>
                <a:latin typeface="Arial"/>
                <a:cs typeface="Arial"/>
              </a:rPr>
              <a:t>haystack</a:t>
            </a:r>
            <a:r>
              <a:rPr sz="1100" spc="-11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222222"/>
                </a:solidFill>
                <a:latin typeface="Arial"/>
                <a:cs typeface="Arial"/>
              </a:rPr>
              <a:t>without looking: Product</a:t>
            </a:r>
            <a:r>
              <a:rPr sz="1100" spc="-11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222222"/>
                </a:solidFill>
                <a:latin typeface="Arial"/>
                <a:cs typeface="Arial"/>
              </a:rPr>
              <a:t>information</a:t>
            </a:r>
            <a:r>
              <a:rPr sz="1100" spc="-12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222222"/>
                </a:solidFill>
                <a:latin typeface="Arial"/>
                <a:cs typeface="Arial"/>
              </a:rPr>
              <a:t>extraction</a:t>
            </a:r>
            <a:r>
              <a:rPr sz="1100" spc="-12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222222"/>
                </a:solidFill>
                <a:latin typeface="Arial"/>
                <a:cs typeface="Arial"/>
              </a:rPr>
              <a:t>from</a:t>
            </a:r>
            <a:r>
              <a:rPr sz="1100" spc="-12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222222"/>
                </a:solidFill>
                <a:latin typeface="Arial"/>
                <a:cs typeface="Arial"/>
              </a:rPr>
              <a:t>emails. KDD</a:t>
            </a:r>
            <a:r>
              <a:rPr sz="1100" spc="316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222222"/>
                </a:solidFill>
                <a:latin typeface="Arial"/>
                <a:cs typeface="Arial"/>
              </a:rPr>
              <a:t>2015.</a:t>
            </a: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"/>
          <p:cNvSpPr/>
          <p:nvPr/>
        </p:nvSpPr>
        <p:spPr>
          <a:xfrm>
            <a:off x="381" y="0"/>
            <a:ext cx="9149968" cy="686435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0852" y="572803"/>
            <a:ext cx="8074787" cy="1243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94"/>
              </a:lnSpc>
              <a:spcBef>
                <a:spcPct val="0"/>
              </a:spcBef>
              <a:spcAft>
                <a:spcPct val="0"/>
              </a:spcAft>
            </a:pPr>
            <a:r>
              <a:rPr sz="3600">
                <a:solidFill>
                  <a:srgbClr val="000000"/>
                </a:solidFill>
                <a:latin typeface="JRLDER+CalibriLight"/>
                <a:cs typeface="JRLDER+CalibriLight"/>
              </a:rPr>
              <a:t>ML Use Case 4: </a:t>
            </a:r>
            <a:r>
              <a:rPr sz="3600" spc="-13">
                <a:solidFill>
                  <a:srgbClr val="000000"/>
                </a:solidFill>
                <a:latin typeface="JRLDER+CalibriLight"/>
                <a:cs typeface="JRLDER+CalibriLight"/>
              </a:rPr>
              <a:t>Information</a:t>
            </a:r>
            <a:r>
              <a:rPr sz="3600" spc="31">
                <a:solidFill>
                  <a:srgbClr val="000000"/>
                </a:solidFill>
                <a:latin typeface="JRLDER+CalibriLight"/>
                <a:cs typeface="JRLDER+CalibriLight"/>
              </a:rPr>
              <a:t> </a:t>
            </a:r>
            <a:r>
              <a:rPr sz="3600">
                <a:solidFill>
                  <a:srgbClr val="000000"/>
                </a:solidFill>
                <a:latin typeface="JRLDER+CalibriLight"/>
                <a:cs typeface="JRLDER+CalibriLight"/>
              </a:rPr>
              <a:t>Extraction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0852" y="1331478"/>
            <a:ext cx="8559822" cy="967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12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Clinical medicine </a:t>
            </a:r>
            <a:r>
              <a:rPr sz="2800" spc="-10">
                <a:solidFill>
                  <a:srgbClr val="000000"/>
                </a:solidFill>
                <a:latin typeface="Calibri"/>
                <a:cs typeface="Calibri"/>
              </a:rPr>
              <a:t>structural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10">
                <a:solidFill>
                  <a:srgbClr val="000000"/>
                </a:solidFill>
                <a:latin typeface="Calibri"/>
                <a:cs typeface="Calibri"/>
              </a:rPr>
              <a:t>information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11">
                <a:solidFill>
                  <a:srgbClr val="000000"/>
                </a:solidFill>
                <a:latin typeface="Calibri"/>
                <a:cs typeface="Calibri"/>
              </a:rPr>
              <a:t>extraction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20852" y="6487190"/>
            <a:ext cx="8935349" cy="3628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81"/>
              </a:lnSpc>
              <a:spcBef>
                <a:spcPct val="0"/>
              </a:spcBef>
              <a:spcAft>
                <a:spcPct val="0"/>
              </a:spcAft>
            </a:pPr>
            <a:r>
              <a:rPr sz="1050">
                <a:solidFill>
                  <a:srgbClr val="000000"/>
                </a:solidFill>
                <a:latin typeface="Calibri"/>
                <a:cs typeface="Calibri"/>
              </a:rPr>
              <a:t>Zhenghui Wang, Weinan Zhang et al. Label-aware</a:t>
            </a:r>
            <a:r>
              <a:rPr sz="1050" spc="-1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000000"/>
                </a:solidFill>
                <a:latin typeface="Calibri"/>
                <a:cs typeface="Calibri"/>
              </a:rPr>
              <a:t>Double Transfer Learning</a:t>
            </a:r>
            <a:r>
              <a:rPr sz="1050" spc="-1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050">
                <a:solidFill>
                  <a:srgbClr val="000000"/>
                </a:solidFill>
                <a:latin typeface="Calibri"/>
                <a:cs typeface="Calibri"/>
              </a:rPr>
              <a:t>for Cross Specialty Medical Named Entity Recognition. NAACL 2018.</a:t>
            </a: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"/>
          <p:cNvSpPr/>
          <p:nvPr/>
        </p:nvSpPr>
        <p:spPr>
          <a:xfrm>
            <a:off x="381" y="-27384"/>
            <a:ext cx="9149968" cy="686435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9704" y="537908"/>
            <a:ext cx="9135797" cy="13824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5"/>
              </a:lnSpc>
              <a:spcBef>
                <a:spcPct val="0"/>
              </a:spcBef>
              <a:spcAft>
                <a:spcPct val="0"/>
              </a:spcAft>
            </a:pPr>
            <a:r>
              <a:rPr sz="4000">
                <a:solidFill>
                  <a:srgbClr val="000000"/>
                </a:solidFill>
                <a:latin typeface="PKVWMF+CalibriLight"/>
                <a:cs typeface="PKVWMF+CalibriLight"/>
              </a:rPr>
              <a:t>ML Use Case 5: Medical Image Analysis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0852" y="1547124"/>
            <a:ext cx="4335287" cy="967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12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12">
                <a:solidFill>
                  <a:srgbClr val="000000"/>
                </a:solidFill>
                <a:latin typeface="Calibri"/>
                <a:cs typeface="Calibri"/>
              </a:rPr>
              <a:t>Breast</a:t>
            </a:r>
            <a:r>
              <a:rPr sz="2800" spc="1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Cancer Diagnoses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92608" y="6093296"/>
            <a:ext cx="8743888" cy="4673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Calibri"/>
                <a:cs typeface="Calibri"/>
              </a:rPr>
              <a:t>Wang,</a:t>
            </a:r>
            <a:r>
              <a:rPr sz="1400" spc="2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000000"/>
                </a:solidFill>
                <a:latin typeface="Calibri"/>
                <a:cs typeface="Calibri"/>
              </a:rPr>
              <a:t>Dayong,</a:t>
            </a:r>
            <a:r>
              <a:rPr sz="1400" spc="2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000000"/>
                </a:solidFill>
                <a:latin typeface="Calibri"/>
                <a:cs typeface="Calibri"/>
              </a:rPr>
              <a:t>et al. "Deep</a:t>
            </a:r>
            <a:r>
              <a:rPr sz="1400" spc="12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000000"/>
                </a:solidFill>
                <a:latin typeface="Calibri"/>
                <a:cs typeface="Calibri"/>
              </a:rPr>
              <a:t>learning</a:t>
            </a:r>
            <a:r>
              <a:rPr sz="1400" spc="26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 spc="-16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sz="1400" spc="1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000000"/>
                </a:solidFill>
                <a:latin typeface="Calibri"/>
                <a:cs typeface="Calibri"/>
              </a:rPr>
              <a:t>identifying</a:t>
            </a:r>
            <a:r>
              <a:rPr sz="1400" spc="2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000000"/>
                </a:solidFill>
                <a:latin typeface="Calibri"/>
                <a:cs typeface="Calibri"/>
              </a:rPr>
              <a:t>metastatic</a:t>
            </a:r>
            <a:r>
              <a:rPr sz="1400" spc="26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000000"/>
                </a:solidFill>
                <a:latin typeface="Calibri"/>
                <a:cs typeface="Calibri"/>
              </a:rPr>
              <a:t>breast</a:t>
            </a:r>
            <a:r>
              <a:rPr sz="1400" spc="32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 spc="-20">
                <a:solidFill>
                  <a:srgbClr val="000000"/>
                </a:solidFill>
                <a:latin typeface="Calibri"/>
                <a:cs typeface="Calibri"/>
              </a:rPr>
              <a:t>cancer."</a:t>
            </a:r>
            <a:r>
              <a:rPr sz="1400" spc="19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000000"/>
                </a:solidFill>
                <a:latin typeface="Calibri"/>
                <a:cs typeface="Calibri"/>
              </a:rPr>
              <a:t>arXiv</a:t>
            </a:r>
            <a:r>
              <a:rPr sz="1400" spc="1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000000"/>
                </a:solidFill>
                <a:latin typeface="Calibri"/>
                <a:cs typeface="Calibri"/>
              </a:rPr>
              <a:t>preprint</a:t>
            </a:r>
            <a:r>
              <a:rPr sz="1400" spc="29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000000"/>
                </a:solidFill>
                <a:latin typeface="Calibri"/>
                <a:cs typeface="Calibri"/>
              </a:rPr>
              <a:t>arXiv:1606.05718</a:t>
            </a:r>
            <a:r>
              <a:rPr sz="1400" spc="2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000000"/>
                </a:solidFill>
                <a:latin typeface="Calibri"/>
                <a:cs typeface="Calibri"/>
              </a:rPr>
              <a:t>(2016).</a:t>
            </a:r>
          </a:p>
          <a:p>
            <a:pPr marL="0" marR="0">
              <a:lnSpc>
                <a:spcPts val="1706"/>
              </a:lnSpc>
              <a:spcBef>
                <a:spcPts val="279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Calibri"/>
                <a:cs typeface="Calibri"/>
              </a:rPr>
              <a:t>https://blogs.nvidia.com/blog/2016/09/19/deep-learning-breast-cancer-diagnosis/</a:t>
            </a:r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"/>
          <p:cNvSpPr/>
          <p:nvPr/>
        </p:nvSpPr>
        <p:spPr>
          <a:xfrm>
            <a:off x="381" y="0"/>
            <a:ext cx="9149968" cy="686435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0090" y="572041"/>
            <a:ext cx="8549094" cy="1243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94"/>
              </a:lnSpc>
              <a:spcBef>
                <a:spcPct val="0"/>
              </a:spcBef>
              <a:spcAft>
                <a:spcPct val="0"/>
              </a:spcAft>
            </a:pPr>
            <a:r>
              <a:rPr sz="3600">
                <a:solidFill>
                  <a:srgbClr val="000000"/>
                </a:solidFill>
                <a:latin typeface="GFGKPW+CalibriLight"/>
                <a:cs typeface="GFGKPW+CalibriLight"/>
              </a:rPr>
              <a:t>ML Use Case 6: Financial</a:t>
            </a:r>
            <a:r>
              <a:rPr sz="3600" spc="24">
                <a:solidFill>
                  <a:srgbClr val="000000"/>
                </a:solidFill>
                <a:latin typeface="GFGKPW+CalibriLight"/>
                <a:cs typeface="GFGKPW+CalibriLight"/>
              </a:rPr>
              <a:t> </a:t>
            </a:r>
            <a:r>
              <a:rPr sz="3600" spc="-30">
                <a:solidFill>
                  <a:srgbClr val="000000"/>
                </a:solidFill>
                <a:latin typeface="GFGKPW+CalibriLight"/>
                <a:cs typeface="GFGKPW+CalibriLight"/>
              </a:rPr>
              <a:t>Data</a:t>
            </a:r>
            <a:r>
              <a:rPr sz="3600" spc="54">
                <a:solidFill>
                  <a:srgbClr val="000000"/>
                </a:solidFill>
                <a:latin typeface="GFGKPW+CalibriLight"/>
                <a:cs typeface="GFGKPW+CalibriLight"/>
              </a:rPr>
              <a:t> </a:t>
            </a:r>
            <a:r>
              <a:rPr sz="3600" spc="-10">
                <a:solidFill>
                  <a:srgbClr val="000000"/>
                </a:solidFill>
                <a:latin typeface="GFGKPW+CalibriLight"/>
                <a:cs typeface="GFGKPW+CalibriLight"/>
              </a:rPr>
              <a:t>Prediction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0090" y="1546362"/>
            <a:ext cx="8063511" cy="967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12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Predict the trend and volatility of financial </a:t>
            </a:r>
            <a:r>
              <a:rPr sz="2800" spc="-2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799844" y="6581827"/>
            <a:ext cx="6303303" cy="41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4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000000"/>
                </a:solidFill>
                <a:latin typeface="Calibri"/>
                <a:cs typeface="Calibri"/>
              </a:rPr>
              <a:t>Rui Luo,</a:t>
            </a:r>
            <a:r>
              <a:rPr sz="1200" spc="1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200">
                <a:solidFill>
                  <a:srgbClr val="000000"/>
                </a:solidFill>
                <a:latin typeface="Calibri"/>
                <a:cs typeface="Calibri"/>
              </a:rPr>
              <a:t>Xiaojun </a:t>
            </a:r>
            <a:r>
              <a:rPr sz="1200" spc="-11">
                <a:solidFill>
                  <a:srgbClr val="000000"/>
                </a:solidFill>
                <a:latin typeface="Calibri"/>
                <a:cs typeface="Calibri"/>
              </a:rPr>
              <a:t>Xu,</a:t>
            </a:r>
            <a:r>
              <a:rPr sz="1200" spc="1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200">
                <a:solidFill>
                  <a:srgbClr val="000000"/>
                </a:solidFill>
                <a:latin typeface="Calibri"/>
                <a:cs typeface="Calibri"/>
              </a:rPr>
              <a:t>Weinan</a:t>
            </a:r>
            <a:r>
              <a:rPr sz="1200" spc="-1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200">
                <a:solidFill>
                  <a:srgbClr val="000000"/>
                </a:solidFill>
                <a:latin typeface="Calibri"/>
                <a:cs typeface="Calibri"/>
              </a:rPr>
              <a:t>Zhang et al. A Neural Stochastic</a:t>
            </a:r>
            <a:r>
              <a:rPr sz="1200" spc="1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200">
                <a:solidFill>
                  <a:srgbClr val="000000"/>
                </a:solidFill>
                <a:latin typeface="Calibri"/>
                <a:cs typeface="Calibri"/>
              </a:rPr>
              <a:t>Volatility Model. AAAI</a:t>
            </a:r>
            <a:r>
              <a:rPr sz="1200" spc="1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200">
                <a:solidFill>
                  <a:srgbClr val="000000"/>
                </a:solidFill>
                <a:latin typeface="Calibri"/>
                <a:cs typeface="Calibri"/>
              </a:rPr>
              <a:t>2018.</a:t>
            </a: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"/>
          <p:cNvSpPr/>
          <p:nvPr/>
        </p:nvSpPr>
        <p:spPr>
          <a:xfrm>
            <a:off x="381" y="0"/>
            <a:ext cx="9149968" cy="686435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0090" y="502977"/>
            <a:ext cx="8170100" cy="15200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68"/>
              </a:lnSpc>
              <a:spcBef>
                <a:spcPct val="0"/>
              </a:spcBef>
              <a:spcAft>
                <a:spcPct val="0"/>
              </a:spcAft>
            </a:pPr>
            <a:r>
              <a:rPr sz="4400">
                <a:solidFill>
                  <a:srgbClr val="000000"/>
                </a:solidFill>
                <a:latin typeface="WBDSGS+CalibriLight"/>
                <a:cs typeface="WBDSGS+CalibriLight"/>
              </a:rPr>
              <a:t>ML Use Case 7: Social</a:t>
            </a:r>
            <a:r>
              <a:rPr sz="4400" spc="24">
                <a:solidFill>
                  <a:srgbClr val="000000"/>
                </a:solidFill>
                <a:latin typeface="WBDSGS+CalibriLight"/>
                <a:cs typeface="WBDSGS+CalibriLight"/>
              </a:rPr>
              <a:t> </a:t>
            </a:r>
            <a:r>
              <a:rPr sz="4400" spc="-16">
                <a:solidFill>
                  <a:srgbClr val="000000"/>
                </a:solidFill>
                <a:latin typeface="WBDSGS+CalibriLight"/>
                <a:cs typeface="WBDSGS+CalibriLight"/>
              </a:rPr>
              <a:t>Networks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0090" y="1393962"/>
            <a:ext cx="7330203" cy="967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12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12">
                <a:solidFill>
                  <a:srgbClr val="000000"/>
                </a:solidFill>
                <a:latin typeface="Calibri"/>
                <a:cs typeface="Calibri"/>
              </a:rPr>
              <a:t>Friends/Tweets/Job</a:t>
            </a:r>
            <a:r>
              <a:rPr sz="2800" spc="1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Candidates suggestion</a:t>
            </a: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"/>
          <p:cNvSpPr/>
          <p:nvPr/>
        </p:nvSpPr>
        <p:spPr>
          <a:xfrm>
            <a:off x="381" y="0"/>
            <a:ext cx="9149968" cy="686435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0090" y="537146"/>
            <a:ext cx="8189336" cy="13824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5"/>
              </a:lnSpc>
              <a:spcBef>
                <a:spcPct val="0"/>
              </a:spcBef>
              <a:spcAft>
                <a:spcPct val="0"/>
              </a:spcAft>
            </a:pPr>
            <a:r>
              <a:rPr sz="4000" dirty="0">
                <a:solidFill>
                  <a:srgbClr val="000000"/>
                </a:solidFill>
                <a:latin typeface="AWFEBT+CalibriLight"/>
                <a:cs typeface="AWFEBT+CalibriLight"/>
              </a:rPr>
              <a:t>ML Use Case 8: Anomaly Detection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0090" y="1393962"/>
            <a:ext cx="3859999" cy="967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12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Detect malicious calls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66878" y="6556682"/>
            <a:ext cx="10110109" cy="4146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464"/>
              </a:lnSpc>
              <a:spcBef>
                <a:spcPct val="0"/>
              </a:spcBef>
              <a:spcAft>
                <a:spcPct val="0"/>
              </a:spcAft>
            </a:pPr>
            <a:r>
              <a:rPr sz="1200" dirty="0" err="1">
                <a:solidFill>
                  <a:srgbClr val="000000"/>
                </a:solidFill>
                <a:latin typeface="Calibri"/>
                <a:cs typeface="Calibri"/>
              </a:rPr>
              <a:t>Huichen</a:t>
            </a:r>
            <a:r>
              <a:rPr sz="1200" dirty="0">
                <a:solidFill>
                  <a:srgbClr val="000000"/>
                </a:solidFill>
                <a:latin typeface="Calibri"/>
                <a:cs typeface="Calibri"/>
              </a:rPr>
              <a:t> Li, </a:t>
            </a:r>
            <a:r>
              <a:rPr sz="1200" dirty="0" err="1">
                <a:solidFill>
                  <a:srgbClr val="000000"/>
                </a:solidFill>
                <a:latin typeface="Calibri"/>
                <a:cs typeface="Calibri"/>
              </a:rPr>
              <a:t>Xiaojun</a:t>
            </a:r>
            <a:r>
              <a:rPr sz="12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200" spc="-11" dirty="0">
                <a:solidFill>
                  <a:srgbClr val="000000"/>
                </a:solidFill>
                <a:latin typeface="Calibri"/>
                <a:cs typeface="Calibri"/>
              </a:rPr>
              <a:t>Xu,</a:t>
            </a:r>
            <a:r>
              <a:rPr sz="1200" spc="12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200" dirty="0" err="1">
                <a:solidFill>
                  <a:srgbClr val="000000"/>
                </a:solidFill>
                <a:latin typeface="Calibri"/>
                <a:cs typeface="Calibri"/>
              </a:rPr>
              <a:t>Weinan</a:t>
            </a:r>
            <a:r>
              <a:rPr sz="1200" dirty="0">
                <a:solidFill>
                  <a:srgbClr val="000000"/>
                </a:solidFill>
                <a:latin typeface="Calibri"/>
                <a:cs typeface="Calibri"/>
              </a:rPr>
              <a:t> Zhang</a:t>
            </a:r>
            <a:r>
              <a:rPr sz="1200" spc="-12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0000"/>
                </a:solidFill>
                <a:latin typeface="Calibri"/>
                <a:cs typeface="Calibri"/>
              </a:rPr>
              <a:t>et al. A</a:t>
            </a:r>
            <a:r>
              <a:rPr sz="12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0000"/>
                </a:solidFill>
                <a:latin typeface="Calibri"/>
                <a:cs typeface="Calibri"/>
              </a:rPr>
              <a:t>Machine Learning</a:t>
            </a:r>
            <a:r>
              <a:rPr sz="1200" spc="-1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0000"/>
                </a:solidFill>
                <a:latin typeface="Calibri"/>
                <a:cs typeface="Calibri"/>
              </a:rPr>
              <a:t>Approach </a:t>
            </a:r>
            <a:r>
              <a:rPr sz="1200" spc="-111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1200" spc="132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0000"/>
                </a:solidFill>
                <a:latin typeface="Calibri"/>
                <a:cs typeface="Calibri"/>
              </a:rPr>
              <a:t>Prevent Malicious</a:t>
            </a:r>
            <a:r>
              <a:rPr sz="12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0000"/>
                </a:solidFill>
                <a:latin typeface="Calibri"/>
                <a:cs typeface="Calibri"/>
              </a:rPr>
              <a:t>Calls Over </a:t>
            </a:r>
            <a:r>
              <a:rPr sz="1200" spc="-17" dirty="0">
                <a:solidFill>
                  <a:srgbClr val="000000"/>
                </a:solidFill>
                <a:latin typeface="Calibri"/>
                <a:cs typeface="Calibri"/>
              </a:rPr>
              <a:t>Telephony</a:t>
            </a:r>
            <a:r>
              <a:rPr sz="1200" spc="12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0000"/>
                </a:solidFill>
                <a:latin typeface="Calibri"/>
                <a:cs typeface="Calibri"/>
              </a:rPr>
              <a:t>Networks.</a:t>
            </a:r>
            <a:r>
              <a:rPr sz="1200" spc="2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000000"/>
                </a:solidFill>
                <a:latin typeface="Calibri"/>
                <a:cs typeface="Calibri"/>
              </a:rPr>
              <a:t>Oakland 2018.</a:t>
            </a:r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3046" y="216073"/>
            <a:ext cx="7877908" cy="492443"/>
          </a:xfrm>
        </p:spPr>
        <p:txBody>
          <a:bodyPr/>
          <a:lstStyle/>
          <a:p>
            <a:pPr algn="ctr"/>
            <a:r>
              <a:rPr lang="en" altLang="zh-MO" sz="3200" dirty="0">
                <a:solidFill>
                  <a:srgbClr val="000000"/>
                </a:solidFill>
                <a:latin typeface="EPQFHT+CalibriLight"/>
                <a:cs typeface="EPQFHT+CalibriLight"/>
              </a:rPr>
              <a:t>ML Use Case </a:t>
            </a:r>
            <a:r>
              <a:rPr lang="en-US" altLang="zh-CN" sz="3200" dirty="0">
                <a:solidFill>
                  <a:srgbClr val="000000"/>
                </a:solidFill>
                <a:latin typeface="EPQFHT+CalibriLight"/>
                <a:cs typeface="EPQFHT+CalibriLight"/>
              </a:rPr>
              <a:t>9</a:t>
            </a:r>
            <a:r>
              <a:rPr lang="en" altLang="zh-MO" sz="3200" dirty="0">
                <a:solidFill>
                  <a:srgbClr val="000000"/>
                </a:solidFill>
                <a:latin typeface="EPQFHT+CalibriLight"/>
                <a:cs typeface="EPQFHT+CalibriLight"/>
              </a:rPr>
              <a:t>:</a:t>
            </a:r>
            <a:r>
              <a:rPr lang="en" altLang="zh-MO" sz="3200" spc="-26" dirty="0">
                <a:solidFill>
                  <a:srgbClr val="000000"/>
                </a:solidFill>
                <a:latin typeface="EPQFHT+CalibriLight"/>
                <a:cs typeface="EPQFHT+CalibriLight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EPQFHT+CalibriLight"/>
              </a:rPr>
              <a:t>Mining Tags in “B</a:t>
            </a:r>
            <a:r>
              <a:rPr lang="en-US" altLang="zh-MO" sz="3200" dirty="0"/>
              <a:t>arrage--</a:t>
            </a:r>
            <a:r>
              <a:rPr lang="zh-MO" altLang="en-US" sz="3200" dirty="0">
                <a:solidFill>
                  <a:srgbClr val="000000"/>
                </a:solidFill>
                <a:latin typeface="EPQFHT+CalibriLight"/>
              </a:rPr>
              <a:t>弹幕</a:t>
            </a:r>
            <a:r>
              <a:rPr lang="en-US" altLang="zh-MO" sz="3200" dirty="0">
                <a:solidFill>
                  <a:srgbClr val="000000"/>
                </a:solidFill>
                <a:latin typeface="EPQFHT+CalibriLight"/>
              </a:rPr>
              <a:t>”</a:t>
            </a:r>
            <a:endParaRPr lang="zh-CN" altLang="en-US" sz="3200" dirty="0">
              <a:solidFill>
                <a:srgbClr val="000000"/>
              </a:solidFill>
              <a:latin typeface="EPQFHT+CalibriLigh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48776" y="1401698"/>
            <a:ext cx="2096516" cy="3024336"/>
          </a:xfrm>
        </p:spPr>
        <p:txBody>
          <a:bodyPr>
            <a:noAutofit/>
          </a:bodyPr>
          <a:lstStyle/>
          <a:p>
            <a:r>
              <a:rPr lang="en-US" altLang="zh-CN" sz="2000" dirty="0">
                <a:ea typeface="+mj-ea"/>
              </a:rPr>
              <a:t>1. Graph Construction</a:t>
            </a:r>
          </a:p>
          <a:p>
            <a:r>
              <a:rPr lang="en-US" altLang="zh-CN" sz="2000" dirty="0">
                <a:ea typeface="+mj-ea"/>
              </a:rPr>
              <a:t>2. Topic Partitioning &amp; Radius</a:t>
            </a:r>
          </a:p>
          <a:p>
            <a:r>
              <a:rPr lang="en-US" altLang="zh-CN" sz="2000" dirty="0">
                <a:ea typeface="+mj-ea"/>
              </a:rPr>
              <a:t>3. Weight  Distribution and Tag Extraction</a:t>
            </a:r>
            <a:endParaRPr lang="zh-CN" altLang="en-US" sz="2000" dirty="0">
              <a:ea typeface="+mj-ea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345292" y="1235526"/>
            <a:ext cx="6324361" cy="3757425"/>
          </a:xfrm>
          <a:prstGeom prst="rect">
            <a:avLst/>
          </a:prstGeom>
        </p:spPr>
      </p:pic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8FDDC521-AEEA-EF41-B367-6EFD7A17D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95EA4E-3D33-45DE-B4D9-3F7D650B8951}" type="slidenum">
              <a:rPr lang="zh-CN" altLang="en-US" smtClean="0"/>
              <a:pPr/>
              <a:t>47</a:t>
            </a:fld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48776" y="6079882"/>
            <a:ext cx="8643704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1400" dirty="0">
                <a:solidFill>
                  <a:schemeClr val="tx1"/>
                </a:solidFill>
                <a:cs typeface="Times New Roman" pitchFamily="18" charset="0"/>
              </a:rPr>
              <a:t>W M Yang, Weijia Jia, Crowdsourced Time-sync Video Tagging using Semantic Association Graph, ICME, 2017</a:t>
            </a:r>
            <a:endParaRPr lang="en-US" altLang="zh-CN" sz="1100" dirty="0">
              <a:solidFill>
                <a:schemeClr val="tx1"/>
              </a:solidFill>
              <a:cs typeface="Times New Roman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42842" y="5290130"/>
            <a:ext cx="1337463" cy="376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46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Outcomes:</a:t>
            </a:r>
            <a:endParaRPr kumimoji="1" lang="zh-TW" altLang="en-US" sz="1662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979712" y="5386081"/>
            <a:ext cx="2858164" cy="376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46" dirty="0"/>
              <a:t>{User A, </a:t>
            </a:r>
            <a:r>
              <a:rPr kumimoji="1" lang="en-US" altLang="zh-TW" sz="1846" dirty="0"/>
              <a:t>“</a:t>
            </a:r>
            <a:r>
              <a:rPr kumimoji="1" lang="en-US" altLang="zh-TW" sz="1846" b="1" dirty="0"/>
              <a:t>Messi</a:t>
            </a:r>
            <a:r>
              <a:rPr kumimoji="1" lang="en-US" altLang="zh-TW" sz="1846" dirty="0"/>
              <a:t>”, </a:t>
            </a:r>
            <a:r>
              <a:rPr kumimoji="1" lang="en-US" altLang="zh-CN" sz="1846" dirty="0"/>
              <a:t>User B}</a:t>
            </a:r>
            <a:endParaRPr kumimoji="1" lang="zh-TW" altLang="en-US" sz="1846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4970814" y="5356599"/>
            <a:ext cx="3389915" cy="376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846" dirty="0"/>
              <a:t>{ Video V, “</a:t>
            </a:r>
            <a:r>
              <a:rPr kumimoji="1" lang="en-US" altLang="zh-TW" sz="1846" b="1" dirty="0"/>
              <a:t>Messi</a:t>
            </a:r>
            <a:r>
              <a:rPr kumimoji="1" lang="en-US" altLang="zh-TW" sz="1846" dirty="0"/>
              <a:t>”, [0:18, 0:24]}</a:t>
            </a:r>
            <a:endParaRPr kumimoji="1" lang="zh-TW" altLang="en-US" sz="1662" dirty="0"/>
          </a:p>
        </p:txBody>
      </p:sp>
    </p:spTree>
    <p:extLst>
      <p:ext uri="{BB962C8B-B14F-4D97-AF65-F5344CB8AC3E}">
        <p14:creationId xmlns:p14="http://schemas.microsoft.com/office/powerpoint/2010/main" val="15609109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"/>
          <p:cNvSpPr/>
          <p:nvPr/>
        </p:nvSpPr>
        <p:spPr>
          <a:xfrm>
            <a:off x="381" y="0"/>
            <a:ext cx="9149968" cy="686435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0090" y="502977"/>
            <a:ext cx="8659867" cy="15200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68"/>
              </a:lnSpc>
              <a:spcBef>
                <a:spcPct val="0"/>
              </a:spcBef>
              <a:spcAft>
                <a:spcPct val="0"/>
              </a:spcAft>
            </a:pPr>
            <a:r>
              <a:rPr sz="4400">
                <a:solidFill>
                  <a:srgbClr val="000000"/>
                </a:solidFill>
                <a:latin typeface="HJMWKV+CalibriLight"/>
                <a:cs typeface="HJMWKV+CalibriLight"/>
              </a:rPr>
              <a:t>ML Use Case 10: </a:t>
            </a:r>
            <a:r>
              <a:rPr sz="4400" spc="-14">
                <a:solidFill>
                  <a:srgbClr val="000000"/>
                </a:solidFill>
                <a:latin typeface="HJMWKV+CalibriLight"/>
                <a:cs typeface="HJMWKV+CalibriLight"/>
              </a:rPr>
              <a:t>Robotics</a:t>
            </a:r>
            <a:r>
              <a:rPr sz="4400" spc="16">
                <a:solidFill>
                  <a:srgbClr val="000000"/>
                </a:solidFill>
                <a:latin typeface="HJMWKV+CalibriLight"/>
                <a:cs typeface="HJMWKV+CalibriLight"/>
              </a:rPr>
              <a:t> </a:t>
            </a:r>
            <a:r>
              <a:rPr sz="4400" spc="-20">
                <a:solidFill>
                  <a:srgbClr val="000000"/>
                </a:solidFill>
                <a:latin typeface="HJMWKV+CalibriLight"/>
                <a:cs typeface="HJMWKV+CalibriLight"/>
              </a:rPr>
              <a:t>Control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0090" y="1546362"/>
            <a:ext cx="5733109" cy="967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12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21">
                <a:solidFill>
                  <a:srgbClr val="000000"/>
                </a:solidFill>
                <a:latin typeface="Calibri"/>
                <a:cs typeface="Calibri"/>
              </a:rPr>
              <a:t>Stanford</a:t>
            </a:r>
            <a:r>
              <a:rPr sz="2800" spc="19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Autonomous</a:t>
            </a:r>
            <a:r>
              <a:rPr sz="2800" spc="28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Helicopter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77290" y="2001119"/>
            <a:ext cx="3778265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3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http://heli.stanford.edu/</a:t>
            </a:r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"/>
          <p:cNvSpPr/>
          <p:nvPr/>
        </p:nvSpPr>
        <p:spPr>
          <a:xfrm>
            <a:off x="381" y="21034"/>
            <a:ext cx="9149968" cy="686435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0090" y="502977"/>
            <a:ext cx="8659867" cy="15200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68"/>
              </a:lnSpc>
              <a:spcBef>
                <a:spcPct val="0"/>
              </a:spcBef>
              <a:spcAft>
                <a:spcPct val="0"/>
              </a:spcAft>
            </a:pPr>
            <a:r>
              <a:rPr sz="4400">
                <a:solidFill>
                  <a:srgbClr val="000000"/>
                </a:solidFill>
                <a:latin typeface="IPDRUK+CalibriLight"/>
                <a:cs typeface="IPDRUK+CalibriLight"/>
              </a:rPr>
              <a:t>ML Use Case 10: </a:t>
            </a:r>
            <a:r>
              <a:rPr sz="4400" spc="-14">
                <a:solidFill>
                  <a:srgbClr val="000000"/>
                </a:solidFill>
                <a:latin typeface="IPDRUK+CalibriLight"/>
                <a:cs typeface="IPDRUK+CalibriLight"/>
              </a:rPr>
              <a:t>Robotics</a:t>
            </a:r>
            <a:r>
              <a:rPr sz="4400" spc="16">
                <a:solidFill>
                  <a:srgbClr val="000000"/>
                </a:solidFill>
                <a:latin typeface="IPDRUK+CalibriLight"/>
                <a:cs typeface="IPDRUK+CalibriLight"/>
              </a:rPr>
              <a:t> </a:t>
            </a:r>
            <a:r>
              <a:rPr sz="4400" spc="-20">
                <a:solidFill>
                  <a:srgbClr val="000000"/>
                </a:solidFill>
                <a:latin typeface="IPDRUK+CalibriLight"/>
                <a:cs typeface="IPDRUK+CalibriLight"/>
              </a:rPr>
              <a:t>Control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0090" y="1546362"/>
            <a:ext cx="3070127" cy="967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Ping pong </a:t>
            </a:r>
            <a:r>
              <a:rPr sz="2800" spc="-11" dirty="0">
                <a:solidFill>
                  <a:srgbClr val="000000"/>
                </a:solidFill>
                <a:latin typeface="Calibri"/>
                <a:cs typeface="Calibri"/>
              </a:rPr>
              <a:t>robot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77290" y="2001119"/>
            <a:ext cx="7220795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3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spc="-11">
                <a:solidFill>
                  <a:srgbClr val="000000"/>
                </a:solidFill>
                <a:latin typeface="Calibri"/>
                <a:cs typeface="Calibri"/>
              </a:rPr>
              <a:t>https://www.youtube.com/watch?v=tIIJME8-au8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"/>
          <p:cNvSpPr/>
          <p:nvPr/>
        </p:nvSpPr>
        <p:spPr>
          <a:xfrm>
            <a:off x="381" y="21034"/>
            <a:ext cx="9149968" cy="686435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0090" y="502977"/>
            <a:ext cx="4812663" cy="15200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68"/>
              </a:lnSpc>
              <a:spcBef>
                <a:spcPct val="0"/>
              </a:spcBef>
              <a:spcAft>
                <a:spcPct val="0"/>
              </a:spcAft>
            </a:pPr>
            <a:r>
              <a:rPr sz="4400" spc="-345" dirty="0">
                <a:solidFill>
                  <a:srgbClr val="000000"/>
                </a:solidFill>
                <a:latin typeface="JLEPLO+CalibriLight"/>
                <a:cs typeface="JLEPLO+CalibriLight"/>
              </a:rPr>
              <a:t>TA</a:t>
            </a:r>
            <a:r>
              <a:rPr sz="4400" spc="343" dirty="0">
                <a:solidFill>
                  <a:srgbClr val="000000"/>
                </a:solidFill>
                <a:latin typeface="JLEPLO+CalibriLight"/>
                <a:cs typeface="JLEPLO+CalibriLight"/>
              </a:rPr>
              <a:t> </a:t>
            </a:r>
            <a:r>
              <a:rPr sz="4400" spc="-13" dirty="0">
                <a:solidFill>
                  <a:srgbClr val="000000"/>
                </a:solidFill>
                <a:latin typeface="JLEPLO+CalibriLight"/>
                <a:cs typeface="JLEPLO+CalibriLight"/>
              </a:rPr>
              <a:t>Administration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71600" y="1215931"/>
            <a:ext cx="6681412" cy="25780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lang="en-US" altLang="zh-MO" sz="2400" dirty="0">
                <a:solidFill>
                  <a:srgbClr val="000000"/>
                </a:solidFill>
                <a:latin typeface="Arial"/>
                <a:cs typeface="Arial"/>
              </a:rPr>
              <a:t> TA information: </a:t>
            </a:r>
          </a:p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Mr. Lin </a:t>
            </a:r>
            <a:r>
              <a:rPr lang="en-US" sz="2400" dirty="0" err="1">
                <a:solidFill>
                  <a:srgbClr val="000000"/>
                </a:solidFill>
                <a:latin typeface="Arial"/>
                <a:cs typeface="Arial"/>
              </a:rPr>
              <a:t>Haoxing</a:t>
            </a: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 -- </a:t>
            </a:r>
          </a:p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Mr. Zeng </a:t>
            </a:r>
            <a:r>
              <a:rPr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Arial"/>
                <a:cs typeface="Arial"/>
              </a:rPr>
              <a:t>Jiandian</a:t>
            </a:r>
            <a:r>
              <a:rPr lang="en-US" sz="2400" dirty="0">
                <a:solidFill>
                  <a:srgbClr val="000000"/>
                </a:solidFill>
                <a:latin typeface="Arial"/>
                <a:cs typeface="Arial"/>
              </a:rPr>
              <a:t>-- </a:t>
            </a:r>
          </a:p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MO" sz="2400" dirty="0">
                <a:solidFill>
                  <a:srgbClr val="000000"/>
                </a:solidFill>
                <a:latin typeface="Arial"/>
                <a:cs typeface="Arial"/>
              </a:rPr>
              <a:t>Mr. Yang </a:t>
            </a:r>
            <a:r>
              <a:rPr lang="en-US" altLang="zh-MO" sz="2400" dirty="0" err="1">
                <a:solidFill>
                  <a:srgbClr val="000000"/>
                </a:solidFill>
                <a:latin typeface="Arial"/>
                <a:cs typeface="Arial"/>
              </a:rPr>
              <a:t>Xingyu</a:t>
            </a:r>
            <a:endParaRPr lang="en-US" altLang="zh-MO" sz="2400" dirty="0">
              <a:solidFill>
                <a:srgbClr val="000000"/>
              </a:solidFill>
              <a:latin typeface="Arial"/>
              <a:cs typeface="Arial"/>
            </a:endParaRPr>
          </a:p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MO" sz="2400" dirty="0">
                <a:solidFill>
                  <a:srgbClr val="000000"/>
                </a:solidFill>
                <a:latin typeface="Arial"/>
                <a:cs typeface="Arial"/>
              </a:rPr>
              <a:t>Use	</a:t>
            </a:r>
            <a:r>
              <a:rPr lang="zh-CN" altLang="en-US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Arial"/>
                <a:cs typeface="Arial"/>
              </a:rPr>
              <a:t>UMmoodle</a:t>
            </a:r>
            <a:endParaRPr lang="en-US" altLang="zh-CN" sz="2400" dirty="0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MO" sz="2000" dirty="0">
                <a:hlinkClick r:id="rId3"/>
              </a:rPr>
              <a:t>https://ummoodle.um.edu.mo/course/view.php?id=81360</a:t>
            </a:r>
            <a:endParaRPr lang="en-US" altLang="zh-MO" sz="2000" dirty="0"/>
          </a:p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endParaRPr sz="20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76755" y="3813055"/>
            <a:ext cx="2383141" cy="967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Office hour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276049" y="4506898"/>
            <a:ext cx="6991196" cy="11272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3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spc="-15" dirty="0">
                <a:solidFill>
                  <a:srgbClr val="000000"/>
                </a:solidFill>
                <a:latin typeface="Calibri"/>
                <a:cs typeface="Calibri"/>
              </a:rPr>
              <a:t>Wednesday</a:t>
            </a:r>
            <a:r>
              <a:rPr sz="2400" spc="32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MO" sz="2400" spc="32" dirty="0">
                <a:solidFill>
                  <a:srgbClr val="000000"/>
                </a:solidFill>
                <a:latin typeface="Calibri"/>
                <a:cs typeface="Calibri"/>
              </a:rPr>
              <a:t>2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-4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pm,</a:t>
            </a:r>
            <a:r>
              <a:rPr sz="2400" spc="-12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2400" spc="-12" dirty="0">
                <a:solidFill>
                  <a:srgbClr val="000000"/>
                </a:solidFill>
                <a:latin typeface="Calibri"/>
                <a:cs typeface="Calibri"/>
              </a:rPr>
              <a:t>E11—4007;</a:t>
            </a:r>
          </a:p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spc="-12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endParaRPr sz="240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0" marR="0">
              <a:lnSpc>
                <a:spcPts val="2929"/>
              </a:lnSpc>
              <a:spcBef>
                <a:spcPts val="160"/>
              </a:spcBef>
              <a:spcAft>
                <a:spcPct val="0"/>
              </a:spcAft>
            </a:pPr>
            <a:r>
              <a:rPr sz="24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3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MO" sz="2400" spc="-12" dirty="0">
                <a:solidFill>
                  <a:srgbClr val="000000"/>
                </a:solidFill>
                <a:latin typeface="Calibri"/>
                <a:cs typeface="Calibri"/>
              </a:rPr>
              <a:t>4-5pm </a:t>
            </a:r>
            <a:r>
              <a:rPr lang="en-US" altLang="zh-MO" sz="2400" dirty="0">
                <a:solidFill>
                  <a:srgbClr val="000000"/>
                </a:solidFill>
                <a:latin typeface="Calibri"/>
                <a:cs typeface="Calibri"/>
              </a:rPr>
              <a:t>N21—1014 -- </a:t>
            </a:r>
            <a:r>
              <a:rPr sz="2400" spc="-61" dirty="0">
                <a:solidFill>
                  <a:srgbClr val="000000"/>
                </a:solidFill>
                <a:latin typeface="Calibri"/>
                <a:cs typeface="Calibri"/>
              </a:rPr>
              <a:t>TAs</a:t>
            </a:r>
            <a:r>
              <a:rPr sz="2400" spc="6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will</a:t>
            </a:r>
            <a:r>
              <a:rPr sz="24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be there </a:t>
            </a:r>
            <a:r>
              <a:rPr sz="2400" spc="-24" dirty="0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sz="2400" spc="26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QA</a:t>
            </a: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77DE7D-B435-7F48-8BF1-945CB245F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03" y="389531"/>
            <a:ext cx="8815117" cy="492443"/>
          </a:xfrm>
        </p:spPr>
        <p:txBody>
          <a:bodyPr/>
          <a:lstStyle/>
          <a:p>
            <a:pPr algn="ctr"/>
            <a:r>
              <a:rPr lang="en-US" altLang="zh-MO" dirty="0">
                <a:solidFill>
                  <a:srgbClr val="000000"/>
                </a:solidFill>
                <a:latin typeface="+mn-lt"/>
                <a:cs typeface="AWFEBT+CalibriLight"/>
              </a:rPr>
              <a:t>ML Use Case 11: Multi-labeled Relation Extraction</a:t>
            </a:r>
            <a:endParaRPr kumimoji="1" lang="zh-CN" altLang="en-US" b="1" dirty="0">
              <a:latin typeface="+mn-lt"/>
            </a:endParaRPr>
          </a:p>
        </p:txBody>
      </p:sp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id="{88990AFC-CB94-B14A-97AA-575C87948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7FC83-13BA-D54D-9A9D-DC0A80A568EE}" type="slidenum">
              <a:rPr kumimoji="1" lang="zh-CN" altLang="en-US" smtClean="0"/>
              <a:t>50</a:t>
            </a:fld>
            <a:endParaRPr kumimoji="1" lang="zh-CN" altLang="en-US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89B4E252-146F-0F4F-BF47-5B8161D894A2}"/>
              </a:ext>
            </a:extLst>
          </p:cNvPr>
          <p:cNvGraphicFramePr>
            <a:graphicFrameLocks noGrp="1"/>
          </p:cNvGraphicFramePr>
          <p:nvPr/>
        </p:nvGraphicFramePr>
        <p:xfrm>
          <a:off x="182503" y="2552425"/>
          <a:ext cx="5028829" cy="25908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1270">
                  <a:extLst>
                    <a:ext uri="{9D8B030D-6E8A-4147-A177-3AD203B41FA5}">
                      <a16:colId xmlns:a16="http://schemas.microsoft.com/office/drawing/2014/main" val="2544465373"/>
                    </a:ext>
                  </a:extLst>
                </a:gridCol>
                <a:gridCol w="2911790">
                  <a:extLst>
                    <a:ext uri="{9D8B030D-6E8A-4147-A177-3AD203B41FA5}">
                      <a16:colId xmlns:a16="http://schemas.microsoft.com/office/drawing/2014/main" val="2179406620"/>
                    </a:ext>
                  </a:extLst>
                </a:gridCol>
                <a:gridCol w="1715769">
                  <a:extLst>
                    <a:ext uri="{9D8B030D-6E8A-4147-A177-3AD203B41FA5}">
                      <a16:colId xmlns:a16="http://schemas.microsoft.com/office/drawing/2014/main" val="3567779971"/>
                    </a:ext>
                  </a:extLst>
                </a:gridCol>
              </a:tblGrid>
              <a:tr h="327713">
                <a:tc>
                  <a:txBody>
                    <a:bodyPr/>
                    <a:lstStyle/>
                    <a:p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Instances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Relations</a:t>
                      </a:r>
                      <a:endParaRPr lang="zh-CN" altLang="en-US" sz="15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049833"/>
                  </a:ext>
                </a:extLst>
              </a:tr>
              <a:tr h="5187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S1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1" i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[Arthur</a:t>
                      </a:r>
                      <a:r>
                        <a:rPr lang="en-US" altLang="zh-CN" sz="1500" i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500" b="1" i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Lee]</a:t>
                      </a:r>
                      <a:r>
                        <a:rPr lang="en-US" altLang="zh-CN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the leader of Love,</a:t>
                      </a:r>
                      <a:r>
                        <a:rPr lang="en-US" altLang="zh-CN" sz="150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500" b="1" i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died</a:t>
                      </a:r>
                      <a:r>
                        <a:rPr lang="en-US" altLang="zh-CN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on Thursday </a:t>
                      </a:r>
                      <a:r>
                        <a:rPr lang="en-US" altLang="zh-CN" sz="1500" b="1" i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</a:t>
                      </a:r>
                      <a:r>
                        <a:rPr lang="en-US" altLang="zh-CN" sz="15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500" b="1" i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[Memphis]</a:t>
                      </a:r>
                      <a:r>
                        <a:rPr lang="en-US" altLang="zh-CN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person/</a:t>
                      </a:r>
                      <a:r>
                        <a:rPr lang="en-US" altLang="zh-CN" sz="15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place_death</a:t>
                      </a:r>
                      <a:endParaRPr lang="en-US" altLang="zh-CN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CN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person/</a:t>
                      </a:r>
                      <a:r>
                        <a:rPr lang="en-US" altLang="zh-CN" sz="15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place_lived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7791128"/>
                  </a:ext>
                </a:extLst>
              </a:tr>
              <a:tr h="7438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S2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1" i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[Arthur Lee] </a:t>
                      </a:r>
                      <a:r>
                        <a:rPr lang="en-US" altLang="zh-CN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was </a:t>
                      </a:r>
                      <a:r>
                        <a:rPr lang="en-US" altLang="zh-CN" sz="1500" b="1" i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born</a:t>
                      </a:r>
                      <a:r>
                        <a:rPr lang="en-US" altLang="zh-CN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500" b="1" i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 [Memphis], Tennessee</a:t>
                      </a:r>
                      <a:r>
                        <a:rPr lang="en-US" altLang="zh-CN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and </a:t>
                      </a:r>
                      <a:r>
                        <a:rPr lang="en-US" altLang="zh-CN" sz="1500" b="1" i="1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lived there</a:t>
                      </a:r>
                      <a:r>
                        <a:rPr lang="en-US" altLang="zh-CN" sz="1500" b="1" i="1" baseline="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sz="1500" baseline="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until 1952</a:t>
                      </a:r>
                      <a:r>
                        <a:rPr lang="en-US" altLang="zh-CN" sz="15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person/</a:t>
                      </a:r>
                      <a:r>
                        <a:rPr lang="en-US" altLang="zh-CN" sz="15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place_birth</a:t>
                      </a:r>
                      <a:endParaRPr lang="en-US" altLang="zh-CN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person/</a:t>
                      </a:r>
                      <a:r>
                        <a:rPr lang="en-US" altLang="zh-CN" sz="15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place_lived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1817433"/>
                  </a:ext>
                </a:extLst>
              </a:tr>
              <a:tr h="9689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S3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500" b="1" i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[Abraham Lincoln] </a:t>
                      </a:r>
                      <a:r>
                        <a:rPr lang="en-US" altLang="zh-CN" sz="15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was an </a:t>
                      </a:r>
                      <a:r>
                        <a:rPr lang="en-US" altLang="zh-CN" sz="1500" b="1" i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American statesman and lawyer </a:t>
                      </a:r>
                      <a:r>
                        <a:rPr lang="en-US" altLang="zh-CN" sz="15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who served as the 16th</a:t>
                      </a:r>
                      <a:r>
                        <a:rPr lang="en-US" altLang="zh-CN" sz="1500" b="1" i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President of </a:t>
                      </a:r>
                      <a:r>
                        <a:rPr lang="en-US" altLang="zh-CN" sz="15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the</a:t>
                      </a:r>
                      <a:r>
                        <a:rPr lang="en-US" altLang="zh-CN" sz="1500" b="1" i="1" kern="1200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[United States].</a:t>
                      </a:r>
                      <a:endParaRPr lang="en-US" altLang="zh-CN" sz="1500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person/</a:t>
                      </a:r>
                      <a:r>
                        <a:rPr lang="en-US" altLang="zh-CN" sz="15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president</a:t>
                      </a:r>
                      <a:r>
                        <a:rPr lang="en-US" altLang="zh-CN" sz="15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_of</a:t>
                      </a:r>
                      <a:endParaRPr lang="en-US" altLang="zh-CN" sz="1500" baseline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altLang="zh-CN" sz="15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person/nationality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7146444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643FDF2F-ACFE-4745-9326-19472928348E}"/>
              </a:ext>
            </a:extLst>
          </p:cNvPr>
          <p:cNvSpPr/>
          <p:nvPr/>
        </p:nvSpPr>
        <p:spPr>
          <a:xfrm>
            <a:off x="6707135" y="3327411"/>
            <a:ext cx="2124142" cy="4779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1200" b="1" dirty="0">
              <a:cs typeface="Times New Roman" panose="02020603050405020304" pitchFamily="18" charset="0"/>
            </a:endParaRPr>
          </a:p>
          <a:p>
            <a:r>
              <a:rPr lang="en-US" altLang="zh-CN" sz="1200" b="1" dirty="0">
                <a:cs typeface="Times New Roman" panose="02020603050405020304" pitchFamily="18" charset="0"/>
              </a:rPr>
              <a:t>Soft-Margin Loss</a:t>
            </a:r>
            <a:endParaRPr lang="zh-CN" altLang="en-US" sz="1200" b="1" dirty="0"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763FCE7-D7DD-814F-948C-8EF7A8E83B8E}"/>
              </a:ext>
            </a:extLst>
          </p:cNvPr>
          <p:cNvSpPr/>
          <p:nvPr/>
        </p:nvSpPr>
        <p:spPr>
          <a:xfrm>
            <a:off x="6707135" y="4119725"/>
            <a:ext cx="2124142" cy="4779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1200" b="1" dirty="0">
              <a:cs typeface="Times New Roman" panose="02020603050405020304" pitchFamily="18" charset="0"/>
            </a:endParaRPr>
          </a:p>
          <a:p>
            <a:r>
              <a:rPr lang="en-US" altLang="zh-CN" sz="1200" b="1" dirty="0">
                <a:cs typeface="Times New Roman" panose="02020603050405020304" pitchFamily="18" charset="0"/>
              </a:rPr>
              <a:t>Attentive Capsule Network</a:t>
            </a:r>
            <a:endParaRPr lang="zh-CN" altLang="en-US" sz="1200" b="1" dirty="0"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B397671-DB74-BE42-B754-3988EF82CF43}"/>
              </a:ext>
            </a:extLst>
          </p:cNvPr>
          <p:cNvSpPr/>
          <p:nvPr/>
        </p:nvSpPr>
        <p:spPr>
          <a:xfrm>
            <a:off x="6707135" y="4869316"/>
            <a:ext cx="2124142" cy="478033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1200" b="1" dirty="0">
              <a:cs typeface="Times New Roman" panose="02020603050405020304" pitchFamily="18" charset="0"/>
            </a:endParaRPr>
          </a:p>
          <a:p>
            <a:r>
              <a:rPr lang="en-US" altLang="zh-CN" sz="1200" b="1" dirty="0">
                <a:cs typeface="Times New Roman" panose="02020603050405020304" pitchFamily="18" charset="0"/>
              </a:rPr>
              <a:t>Bi-LSTM Network</a:t>
            </a:r>
            <a:endParaRPr lang="zh-CN" altLang="en-US" sz="1200" b="1" dirty="0">
              <a:cs typeface="Times New Roman" panose="02020603050405020304" pitchFamily="18" charset="0"/>
            </a:endParaRPr>
          </a:p>
        </p:txBody>
      </p:sp>
      <p:cxnSp>
        <p:nvCxnSpPr>
          <p:cNvPr id="8" name="直接连接符 61">
            <a:extLst>
              <a:ext uri="{FF2B5EF4-FFF2-40B4-BE49-F238E27FC236}">
                <a16:creationId xmlns:a16="http://schemas.microsoft.com/office/drawing/2014/main" id="{F439C0F4-0585-154B-B40F-AE4478198065}"/>
              </a:ext>
            </a:extLst>
          </p:cNvPr>
          <p:cNvCxnSpPr>
            <a:cxnSpLocks/>
          </p:cNvCxnSpPr>
          <p:nvPr/>
        </p:nvCxnSpPr>
        <p:spPr>
          <a:xfrm>
            <a:off x="6636058" y="2253151"/>
            <a:ext cx="0" cy="3354694"/>
          </a:xfrm>
          <a:prstGeom prst="line">
            <a:avLst/>
          </a:prstGeom>
          <a:ln w="12700">
            <a:solidFill>
              <a:schemeClr val="tx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3C1A9884-4C95-1F49-BAE6-6B5FF34E20ED}"/>
              </a:ext>
            </a:extLst>
          </p:cNvPr>
          <p:cNvSpPr txBox="1"/>
          <p:nvPr/>
        </p:nvSpPr>
        <p:spPr>
          <a:xfrm>
            <a:off x="6901981" y="5375178"/>
            <a:ext cx="17154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latin typeface="+mn-lt"/>
                <a:cs typeface="Times New Roman" panose="02020603050405020304" pitchFamily="18" charset="0"/>
              </a:rPr>
              <a:t>Our Solution</a:t>
            </a:r>
            <a:endParaRPr lang="zh-CN" altLang="en-US" sz="12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0" name="上箭头 9">
            <a:extLst>
              <a:ext uri="{FF2B5EF4-FFF2-40B4-BE49-F238E27FC236}">
                <a16:creationId xmlns:a16="http://schemas.microsoft.com/office/drawing/2014/main" id="{02731194-76C0-3A4E-BAA4-DFA5ACEFAD17}"/>
              </a:ext>
            </a:extLst>
          </p:cNvPr>
          <p:cNvSpPr/>
          <p:nvPr/>
        </p:nvSpPr>
        <p:spPr>
          <a:xfrm>
            <a:off x="7609318" y="4604118"/>
            <a:ext cx="304800" cy="189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2633590-4A52-3140-8CA9-715E90EF4D2A}"/>
              </a:ext>
            </a:extLst>
          </p:cNvPr>
          <p:cNvSpPr txBox="1"/>
          <p:nvPr/>
        </p:nvSpPr>
        <p:spPr>
          <a:xfrm>
            <a:off x="860640" y="5375178"/>
            <a:ext cx="37399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latin typeface="+mn-lt"/>
                <a:cs typeface="Times New Roman" panose="02020603050405020304" pitchFamily="18" charset="0"/>
              </a:rPr>
              <a:t>Problems</a:t>
            </a:r>
            <a:endParaRPr lang="zh-CN" altLang="en-US" sz="1200" b="1" dirty="0">
              <a:latin typeface="+mn-lt"/>
              <a:cs typeface="Times New Roman" panose="02020603050405020304" pitchFamily="18" charset="0"/>
            </a:endParaRP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90810E7D-65EF-F54D-BFB5-D0D1A0831718}"/>
              </a:ext>
            </a:extLst>
          </p:cNvPr>
          <p:cNvGraphicFramePr>
            <a:graphicFrameLocks noGrp="1"/>
          </p:cNvGraphicFramePr>
          <p:nvPr/>
        </p:nvGraphicFramePr>
        <p:xfrm>
          <a:off x="6692161" y="2252058"/>
          <a:ext cx="2139116" cy="7543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6516">
                  <a:extLst>
                    <a:ext uri="{9D8B030D-6E8A-4147-A177-3AD203B41FA5}">
                      <a16:colId xmlns:a16="http://schemas.microsoft.com/office/drawing/2014/main" val="2544465373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567779971"/>
                    </a:ext>
                  </a:extLst>
                </a:gridCol>
              </a:tblGrid>
              <a:tr h="251461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</a:t>
                      </a:r>
                      <a:endParaRPr lang="zh-CN" altLang="en-US" sz="1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baseline="0" dirty="0">
                          <a:solidFill>
                            <a:schemeClr val="bg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Relations</a:t>
                      </a:r>
                      <a:endParaRPr lang="zh-CN" altLang="en-US" sz="1200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6049833"/>
                  </a:ext>
                </a:extLst>
              </a:tr>
              <a:tr h="2514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S1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per/</a:t>
                      </a:r>
                      <a:r>
                        <a:rPr lang="en-US" altLang="zh-CN" sz="12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pla_l</a:t>
                      </a:r>
                      <a:r>
                        <a:rPr lang="en-US" altLang="zh-CN" sz="12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and per/</a:t>
                      </a:r>
                      <a:r>
                        <a:rPr lang="en-US" altLang="zh-CN" sz="1200" baseline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pla_d</a:t>
                      </a:r>
                      <a:r>
                        <a:rPr lang="en-US" altLang="zh-CN" sz="1200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7376615"/>
                  </a:ext>
                </a:extLst>
              </a:tr>
              <a:tr h="2514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...</a:t>
                      </a:r>
                      <a:endParaRPr lang="zh-CN" altLang="en-US" sz="15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7285989"/>
                  </a:ext>
                </a:extLst>
              </a:tr>
            </a:tbl>
          </a:graphicData>
        </a:graphic>
      </p:graphicFrame>
      <p:sp>
        <p:nvSpPr>
          <p:cNvPr id="13" name="上箭头 12">
            <a:extLst>
              <a:ext uri="{FF2B5EF4-FFF2-40B4-BE49-F238E27FC236}">
                <a16:creationId xmlns:a16="http://schemas.microsoft.com/office/drawing/2014/main" id="{A2AB8191-1A3A-BA40-A90C-7701C08FB820}"/>
              </a:ext>
            </a:extLst>
          </p:cNvPr>
          <p:cNvSpPr/>
          <p:nvPr/>
        </p:nvSpPr>
        <p:spPr>
          <a:xfrm>
            <a:off x="7641654" y="3041108"/>
            <a:ext cx="304800" cy="189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4" name="上箭头 13">
            <a:extLst>
              <a:ext uri="{FF2B5EF4-FFF2-40B4-BE49-F238E27FC236}">
                <a16:creationId xmlns:a16="http://schemas.microsoft.com/office/drawing/2014/main" id="{EB1FE9F3-E53F-1847-B613-965DDAF248E9}"/>
              </a:ext>
            </a:extLst>
          </p:cNvPr>
          <p:cNvSpPr/>
          <p:nvPr/>
        </p:nvSpPr>
        <p:spPr>
          <a:xfrm>
            <a:off x="7616806" y="3832026"/>
            <a:ext cx="304800" cy="1890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AC1D435-65BE-3C4E-A507-330D55E836A7}"/>
              </a:ext>
            </a:extLst>
          </p:cNvPr>
          <p:cNvSpPr txBox="1"/>
          <p:nvPr/>
        </p:nvSpPr>
        <p:spPr>
          <a:xfrm>
            <a:off x="5295168" y="5375178"/>
            <a:ext cx="1023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latin typeface="+mn-lt"/>
                <a:cs typeface="Times New Roman" panose="02020603050405020304" pitchFamily="18" charset="0"/>
              </a:rPr>
              <a:t>Challenges</a:t>
            </a:r>
            <a:endParaRPr lang="zh-CN" altLang="en-US" sz="1200" b="1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394F722-5A10-9149-B424-BA2C57222B2E}"/>
              </a:ext>
            </a:extLst>
          </p:cNvPr>
          <p:cNvSpPr/>
          <p:nvPr/>
        </p:nvSpPr>
        <p:spPr>
          <a:xfrm>
            <a:off x="6916720" y="4782687"/>
            <a:ext cx="1754670" cy="25967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b="1" dirty="0">
                <a:cs typeface="Times New Roman" panose="02020603050405020304" pitchFamily="18" charset="0"/>
              </a:rPr>
              <a:t>Feature Extracting 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DA29675-4C83-4A42-A824-B6E5A60403F3}"/>
              </a:ext>
            </a:extLst>
          </p:cNvPr>
          <p:cNvSpPr/>
          <p:nvPr/>
        </p:nvSpPr>
        <p:spPr>
          <a:xfrm>
            <a:off x="6916720" y="4032154"/>
            <a:ext cx="1754670" cy="259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b="1" dirty="0">
                <a:cs typeface="Times New Roman" panose="02020603050405020304" pitchFamily="18" charset="0"/>
              </a:rPr>
              <a:t>Feature Clustering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ED1529F-DAA6-A94C-8126-83E1F8D0F04A}"/>
              </a:ext>
            </a:extLst>
          </p:cNvPr>
          <p:cNvSpPr/>
          <p:nvPr/>
        </p:nvSpPr>
        <p:spPr>
          <a:xfrm>
            <a:off x="6916721" y="3242367"/>
            <a:ext cx="1754670" cy="25967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b="1" dirty="0">
                <a:cs typeface="Times New Roman" panose="02020603050405020304" pitchFamily="18" charset="0"/>
              </a:rPr>
              <a:t>Relation Predicting</a:t>
            </a:r>
          </a:p>
        </p:txBody>
      </p:sp>
      <p:sp>
        <p:nvSpPr>
          <p:cNvPr id="20" name="右箭头 19">
            <a:extLst>
              <a:ext uri="{FF2B5EF4-FFF2-40B4-BE49-F238E27FC236}">
                <a16:creationId xmlns:a16="http://schemas.microsoft.com/office/drawing/2014/main" id="{3F660436-DD3A-A344-B60F-E3F7F4B0FEB9}"/>
              </a:ext>
            </a:extLst>
          </p:cNvPr>
          <p:cNvSpPr/>
          <p:nvPr/>
        </p:nvSpPr>
        <p:spPr>
          <a:xfrm>
            <a:off x="5161283" y="3805311"/>
            <a:ext cx="162003" cy="33077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200">
              <a:cs typeface="Times New Roman" panose="02020603050405020304" pitchFamily="18" charset="0"/>
            </a:endParaRPr>
          </a:p>
        </p:txBody>
      </p:sp>
      <p:sp>
        <p:nvSpPr>
          <p:cNvPr id="21" name="右箭头 20">
            <a:extLst>
              <a:ext uri="{FF2B5EF4-FFF2-40B4-BE49-F238E27FC236}">
                <a16:creationId xmlns:a16="http://schemas.microsoft.com/office/drawing/2014/main" id="{77605E61-6C60-8447-87C9-2B4710807D2D}"/>
              </a:ext>
            </a:extLst>
          </p:cNvPr>
          <p:cNvSpPr/>
          <p:nvPr/>
        </p:nvSpPr>
        <p:spPr>
          <a:xfrm>
            <a:off x="6474056" y="3797401"/>
            <a:ext cx="162003" cy="330770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1200"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00E8982-722D-F64C-BD05-F37B1AF534EA}"/>
              </a:ext>
            </a:extLst>
          </p:cNvPr>
          <p:cNvSpPr/>
          <p:nvPr/>
        </p:nvSpPr>
        <p:spPr>
          <a:xfrm>
            <a:off x="5343696" y="3315402"/>
            <a:ext cx="1124508" cy="4779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b="1" dirty="0">
                <a:cs typeface="Times New Roman" panose="02020603050405020304" pitchFamily="18" charset="0"/>
              </a:rPr>
              <a:t>Overlapping </a:t>
            </a:r>
          </a:p>
          <a:p>
            <a:r>
              <a:rPr lang="en-US" altLang="zh-CN" sz="1200" b="1" dirty="0">
                <a:cs typeface="Times New Roman" panose="02020603050405020304" pitchFamily="18" charset="0"/>
              </a:rPr>
              <a:t>Relations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DBBB241-2BED-284D-95F9-AEC8E041F9CA}"/>
              </a:ext>
            </a:extLst>
          </p:cNvPr>
          <p:cNvSpPr/>
          <p:nvPr/>
        </p:nvSpPr>
        <p:spPr>
          <a:xfrm>
            <a:off x="5349036" y="4035804"/>
            <a:ext cx="1124508" cy="4779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b="1" dirty="0">
                <a:cs typeface="Times New Roman" panose="02020603050405020304" pitchFamily="18" charset="0"/>
              </a:rPr>
              <a:t>Discrete </a:t>
            </a:r>
          </a:p>
          <a:p>
            <a:r>
              <a:rPr lang="en-US" altLang="zh-CN" sz="1200" b="1" dirty="0">
                <a:cs typeface="Times New Roman" panose="02020603050405020304" pitchFamily="18" charset="0"/>
              </a:rPr>
              <a:t>Features</a:t>
            </a:r>
            <a:endParaRPr lang="zh-CN" altLang="en-US" sz="1200" b="1" dirty="0">
              <a:cs typeface="Times New Roman" panose="02020603050405020304" pitchFamily="18" charset="0"/>
            </a:endParaRPr>
          </a:p>
        </p:txBody>
      </p:sp>
      <p:sp>
        <p:nvSpPr>
          <p:cNvPr id="25" name="object 5">
            <a:extLst>
              <a:ext uri="{FF2B5EF4-FFF2-40B4-BE49-F238E27FC236}">
                <a16:creationId xmlns:a16="http://schemas.microsoft.com/office/drawing/2014/main" id="{8AB70C27-15C9-2E4C-98C7-BD1CFB9CB89D}"/>
              </a:ext>
            </a:extLst>
          </p:cNvPr>
          <p:cNvSpPr txBox="1"/>
          <p:nvPr/>
        </p:nvSpPr>
        <p:spPr>
          <a:xfrm>
            <a:off x="164440" y="6466530"/>
            <a:ext cx="8815120" cy="3772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algn="ctr">
              <a:lnSpc>
                <a:spcPts val="1464"/>
              </a:lnSpc>
              <a:spcBef>
                <a:spcPct val="0"/>
              </a:spcBef>
              <a:spcAft>
                <a:spcPct val="0"/>
              </a:spcAft>
            </a:pPr>
            <a:r>
              <a:rPr lang="en" sz="1200" dirty="0">
                <a:solidFill>
                  <a:srgbClr val="000000"/>
                </a:solidFill>
                <a:latin typeface="Calibri"/>
                <a:cs typeface="Calibri"/>
              </a:rPr>
              <a:t>XS Zhang, P. Li, Weijia Jia, </a:t>
            </a:r>
            <a:r>
              <a:rPr lang="en" sz="1200" dirty="0" err="1">
                <a:solidFill>
                  <a:srgbClr val="000000"/>
                </a:solidFill>
                <a:latin typeface="Calibri"/>
                <a:cs typeface="Calibri"/>
              </a:rPr>
              <a:t>H.Zhao</a:t>
            </a:r>
            <a:r>
              <a:rPr lang="en" sz="1200" dirty="0">
                <a:solidFill>
                  <a:srgbClr val="000000"/>
                </a:solidFill>
                <a:latin typeface="Calibri"/>
                <a:cs typeface="Calibri"/>
              </a:rPr>
              <a:t>, Multi-labeled Relation Extraction with Attentive Capsule Network– AAAI 19</a:t>
            </a:r>
          </a:p>
          <a:p>
            <a:pPr marL="0" marR="0">
              <a:lnSpc>
                <a:spcPts val="1464"/>
              </a:lnSpc>
              <a:spcBef>
                <a:spcPct val="0"/>
              </a:spcBef>
              <a:spcAft>
                <a:spcPct val="0"/>
              </a:spcAft>
            </a:pPr>
            <a:endParaRPr lang="en" sz="1200" dirty="0" err="1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75655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"/>
          <p:cNvSpPr/>
          <p:nvPr/>
        </p:nvSpPr>
        <p:spPr>
          <a:xfrm>
            <a:off x="381" y="0"/>
            <a:ext cx="9149968" cy="686435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0090" y="502977"/>
            <a:ext cx="7897517" cy="15200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68"/>
              </a:lnSpc>
              <a:spcBef>
                <a:spcPct val="0"/>
              </a:spcBef>
              <a:spcAft>
                <a:spcPct val="0"/>
              </a:spcAft>
            </a:pPr>
            <a:r>
              <a:rPr sz="4400">
                <a:solidFill>
                  <a:srgbClr val="000000"/>
                </a:solidFill>
                <a:latin typeface="MRBNHC+CalibriLight"/>
                <a:cs typeface="MRBNHC+CalibriLight"/>
              </a:rPr>
              <a:t>ML Use Case 12: Game </a:t>
            </a:r>
            <a:r>
              <a:rPr sz="4400" spc="-13">
                <a:solidFill>
                  <a:srgbClr val="000000"/>
                </a:solidFill>
                <a:latin typeface="MRBNHC+CalibriLight"/>
                <a:cs typeface="MRBNHC+CalibriLight"/>
              </a:rPr>
              <a:t>Playing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0090" y="1546362"/>
            <a:ext cx="5471029" cy="967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42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800" spc="-109">
                <a:solidFill>
                  <a:srgbClr val="000000"/>
                </a:solidFill>
                <a:latin typeface="Calibri"/>
                <a:cs typeface="Calibri"/>
              </a:rPr>
              <a:t>Ta</a:t>
            </a:r>
            <a:r>
              <a:rPr sz="2800" spc="-63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45">
                <a:solidFill>
                  <a:srgbClr val="000000"/>
                </a:solidFill>
                <a:latin typeface="Calibri"/>
                <a:cs typeface="Calibri"/>
              </a:rPr>
              <a:t>ke</a:t>
            </a:r>
            <a:r>
              <a:rPr sz="2800" spc="4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actions given screen </a:t>
            </a:r>
            <a:r>
              <a:rPr sz="2800" spc="-15">
                <a:solidFill>
                  <a:srgbClr val="000000"/>
                </a:solidFill>
                <a:latin typeface="Calibri"/>
                <a:cs typeface="Calibri"/>
              </a:rPr>
              <a:t>pixels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77290" y="2001119"/>
            <a:ext cx="5314756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293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https://gym.openai.com/envs#atari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20090" y="6501342"/>
            <a:ext cx="9087693" cy="3988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0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222222"/>
                </a:solidFill>
                <a:latin typeface="Arial"/>
                <a:cs typeface="Arial"/>
              </a:rPr>
              <a:t>Mnih, </a:t>
            </a:r>
            <a:r>
              <a:rPr sz="1200" spc="-15">
                <a:solidFill>
                  <a:srgbClr val="222222"/>
                </a:solidFill>
                <a:latin typeface="Arial"/>
                <a:cs typeface="Arial"/>
              </a:rPr>
              <a:t>Volodymyr,</a:t>
            </a:r>
            <a:r>
              <a:rPr sz="1200">
                <a:solidFill>
                  <a:srgbClr val="222222"/>
                </a:solidFill>
                <a:latin typeface="Arial"/>
                <a:cs typeface="Arial"/>
              </a:rPr>
              <a:t> et al. "Human-level</a:t>
            </a:r>
            <a:r>
              <a:rPr sz="1200" spc="-14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200">
                <a:solidFill>
                  <a:srgbClr val="222222"/>
                </a:solidFill>
                <a:latin typeface="Arial"/>
                <a:cs typeface="Arial"/>
              </a:rPr>
              <a:t>control through deep reinforcement learning."</a:t>
            </a:r>
            <a:r>
              <a:rPr sz="1200" spc="-17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200" i="1">
                <a:solidFill>
                  <a:srgbClr val="222222"/>
                </a:solidFill>
                <a:latin typeface="Arial"/>
                <a:cs typeface="Arial"/>
              </a:rPr>
              <a:t>Nature</a:t>
            </a:r>
            <a:r>
              <a:rPr sz="1200" spc="21">
                <a:solidFill>
                  <a:srgbClr val="222222"/>
                </a:solidFill>
                <a:latin typeface="Times New Roman"/>
                <a:cs typeface="Times New Roman"/>
              </a:rPr>
              <a:t> </a:t>
            </a:r>
            <a:r>
              <a:rPr sz="1200">
                <a:solidFill>
                  <a:srgbClr val="222222"/>
                </a:solidFill>
                <a:latin typeface="Arial"/>
                <a:cs typeface="Arial"/>
              </a:rPr>
              <a:t>518.7540</a:t>
            </a:r>
            <a:r>
              <a:rPr sz="1200" spc="-15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200">
                <a:solidFill>
                  <a:srgbClr val="222222"/>
                </a:solidFill>
                <a:latin typeface="Arial"/>
                <a:cs typeface="Arial"/>
              </a:rPr>
              <a:t>(2015):</a:t>
            </a:r>
            <a:r>
              <a:rPr sz="1200" spc="-15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200">
                <a:solidFill>
                  <a:srgbClr val="222222"/>
                </a:solidFill>
                <a:latin typeface="Arial"/>
                <a:cs typeface="Arial"/>
              </a:rPr>
              <a:t>529-533.</a:t>
            </a:r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1"/>
          <p:cNvSpPr/>
          <p:nvPr/>
        </p:nvSpPr>
        <p:spPr>
          <a:xfrm>
            <a:off x="381" y="0"/>
            <a:ext cx="9149968" cy="686435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0090" y="502977"/>
            <a:ext cx="6615389" cy="15200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68"/>
              </a:lnSpc>
              <a:spcBef>
                <a:spcPct val="0"/>
              </a:spcBef>
              <a:spcAft>
                <a:spcPct val="0"/>
              </a:spcAft>
            </a:pPr>
            <a:r>
              <a:rPr sz="4400">
                <a:solidFill>
                  <a:srgbClr val="000000"/>
                </a:solidFill>
                <a:latin typeface="DMAEAT+CalibriLight"/>
                <a:cs typeface="DMAEAT+CalibriLight"/>
              </a:rPr>
              <a:t>ML Use Case 13: AlphaGo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73752" y="2125930"/>
            <a:ext cx="2641020" cy="6907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8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IBM Deep Blue (1996)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873752" y="2430730"/>
            <a:ext cx="4023801" cy="13003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8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000" spc="993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4-2 Garry </a:t>
            </a:r>
            <a:r>
              <a:rPr sz="2000" spc="-11">
                <a:solidFill>
                  <a:srgbClr val="000000"/>
                </a:solidFill>
                <a:latin typeface="Calibri"/>
                <a:cs typeface="Calibri"/>
              </a:rPr>
              <a:t>Kasparov</a:t>
            </a:r>
            <a:r>
              <a:rPr sz="2000" spc="2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on Chess</a:t>
            </a:r>
          </a:p>
          <a:p>
            <a:pPr marL="0" marR="0">
              <a:lnSpc>
                <a:spcPts val="2399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000" spc="993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A </a:t>
            </a:r>
            <a:r>
              <a:rPr sz="2000" spc="-12">
                <a:solidFill>
                  <a:srgbClr val="000000"/>
                </a:solidFill>
                <a:latin typeface="Calibri"/>
                <a:cs typeface="Calibri"/>
              </a:rPr>
              <a:t>large</a:t>
            </a:r>
            <a:r>
              <a:rPr sz="2000" spc="26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number of </a:t>
            </a:r>
            <a:r>
              <a:rPr sz="2000" spc="-12">
                <a:solidFill>
                  <a:srgbClr val="000000"/>
                </a:solidFill>
                <a:latin typeface="Calibri"/>
                <a:cs typeface="Calibri"/>
              </a:rPr>
              <a:t>crafted</a:t>
            </a:r>
            <a:r>
              <a:rPr sz="2000" spc="2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rules</a:t>
            </a:r>
          </a:p>
          <a:p>
            <a:pPr marL="0" marR="0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000" spc="993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Huge</a:t>
            </a:r>
            <a:r>
              <a:rPr sz="2000" spc="1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space</a:t>
            </a:r>
            <a:r>
              <a:rPr sz="2000" spc="16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search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873752" y="4667196"/>
            <a:ext cx="4457571" cy="13003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8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Google AlphaGo</a:t>
            </a:r>
            <a:r>
              <a:rPr sz="2000" spc="1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(2016)</a:t>
            </a:r>
          </a:p>
          <a:p>
            <a:pPr marL="0" marR="0">
              <a:lnSpc>
                <a:spcPts val="2399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000" spc="993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4-1 Lee Sedol on Go</a:t>
            </a:r>
          </a:p>
          <a:p>
            <a:pPr marL="0" marR="0">
              <a:lnSpc>
                <a:spcPts val="2399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000" spc="993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Deep machine</a:t>
            </a:r>
            <a:r>
              <a:rPr sz="2000" spc="1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learning</a:t>
            </a:r>
            <a:r>
              <a:rPr sz="2000" spc="1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on big </a:t>
            </a:r>
            <a:r>
              <a:rPr sz="2000" spc="-12">
                <a:solidFill>
                  <a:srgbClr val="000000"/>
                </a:solidFill>
                <a:latin typeface="Calibri"/>
                <a:cs typeface="Calibri"/>
              </a:rPr>
              <a:t>data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20090" y="6323129"/>
            <a:ext cx="8203047" cy="6730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561"/>
              </a:lnSpc>
              <a:spcBef>
                <a:spcPct val="0"/>
              </a:spcBef>
              <a:spcAft>
                <a:spcPct val="0"/>
              </a:spcAft>
            </a:pPr>
            <a:r>
              <a:rPr sz="1400" spc="-12">
                <a:solidFill>
                  <a:srgbClr val="222222"/>
                </a:solidFill>
                <a:latin typeface="Arial"/>
                <a:cs typeface="Arial"/>
              </a:rPr>
              <a:t>Silver,</a:t>
            </a:r>
            <a:r>
              <a:rPr sz="1400" spc="15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222222"/>
                </a:solidFill>
                <a:latin typeface="Arial"/>
                <a:cs typeface="Arial"/>
              </a:rPr>
              <a:t>David, et al. "Mastering</a:t>
            </a:r>
            <a:r>
              <a:rPr sz="1400" spc="-23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222222"/>
                </a:solidFill>
                <a:latin typeface="Arial"/>
                <a:cs typeface="Arial"/>
              </a:rPr>
              <a:t>the</a:t>
            </a:r>
            <a:r>
              <a:rPr sz="1400" spc="-11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222222"/>
                </a:solidFill>
                <a:latin typeface="Arial"/>
                <a:cs typeface="Arial"/>
              </a:rPr>
              <a:t>game</a:t>
            </a:r>
            <a:r>
              <a:rPr sz="1400" spc="-16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222222"/>
                </a:solidFill>
                <a:latin typeface="Arial"/>
                <a:cs typeface="Arial"/>
              </a:rPr>
              <a:t>of Go with deep</a:t>
            </a:r>
            <a:r>
              <a:rPr sz="1400" spc="-23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222222"/>
                </a:solidFill>
                <a:latin typeface="Arial"/>
                <a:cs typeface="Arial"/>
              </a:rPr>
              <a:t>neural</a:t>
            </a:r>
            <a:r>
              <a:rPr sz="1400" spc="-14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222222"/>
                </a:solidFill>
                <a:latin typeface="Arial"/>
                <a:cs typeface="Arial"/>
              </a:rPr>
              <a:t>networks</a:t>
            </a:r>
            <a:r>
              <a:rPr sz="1400" spc="-17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222222"/>
                </a:solidFill>
                <a:latin typeface="Arial"/>
                <a:cs typeface="Arial"/>
              </a:rPr>
              <a:t>and</a:t>
            </a:r>
            <a:r>
              <a:rPr sz="1400" spc="-17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222222"/>
                </a:solidFill>
                <a:latin typeface="Arial"/>
                <a:cs typeface="Arial"/>
              </a:rPr>
              <a:t>tree</a:t>
            </a:r>
            <a:r>
              <a:rPr sz="1400" spc="-23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222222"/>
                </a:solidFill>
                <a:latin typeface="Arial"/>
                <a:cs typeface="Arial"/>
              </a:rPr>
              <a:t>search."</a:t>
            </a:r>
          </a:p>
          <a:p>
            <a:pPr marL="0" marR="0">
              <a:lnSpc>
                <a:spcPts val="1561"/>
              </a:lnSpc>
              <a:spcBef>
                <a:spcPts val="26"/>
              </a:spcBef>
              <a:spcAft>
                <a:spcPct val="0"/>
              </a:spcAft>
            </a:pPr>
            <a:r>
              <a:rPr sz="1400" i="1">
                <a:solidFill>
                  <a:srgbClr val="222222"/>
                </a:solidFill>
                <a:latin typeface="Arial"/>
                <a:cs typeface="Arial"/>
              </a:rPr>
              <a:t>Nature</a:t>
            </a:r>
            <a:r>
              <a:rPr sz="1400" spc="21">
                <a:solidFill>
                  <a:srgbClr val="222222"/>
                </a:solidFill>
                <a:latin typeface="Times New Roman"/>
                <a:cs typeface="Times New Roman"/>
              </a:rPr>
              <a:t> </a:t>
            </a:r>
            <a:r>
              <a:rPr sz="1400">
                <a:solidFill>
                  <a:srgbClr val="222222"/>
                </a:solidFill>
                <a:latin typeface="Arial"/>
                <a:cs typeface="Arial"/>
              </a:rPr>
              <a:t>529.7587</a:t>
            </a:r>
            <a:r>
              <a:rPr sz="1400" spc="-17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222222"/>
                </a:solidFill>
                <a:latin typeface="Arial"/>
                <a:cs typeface="Arial"/>
              </a:rPr>
              <a:t>(2016):</a:t>
            </a:r>
            <a:r>
              <a:rPr sz="1400" spc="-16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400">
                <a:solidFill>
                  <a:srgbClr val="222222"/>
                </a:solidFill>
                <a:latin typeface="Arial"/>
                <a:cs typeface="Arial"/>
              </a:rPr>
              <a:t>484-489.</a:t>
            </a:r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"/>
          <p:cNvSpPr/>
          <p:nvPr/>
        </p:nvSpPr>
        <p:spPr>
          <a:xfrm>
            <a:off x="381" y="0"/>
            <a:ext cx="9149968" cy="68643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0090" y="502977"/>
            <a:ext cx="8491274" cy="15200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68"/>
              </a:lnSpc>
              <a:spcBef>
                <a:spcPct val="0"/>
              </a:spcBef>
              <a:spcAft>
                <a:spcPct val="0"/>
              </a:spcAft>
            </a:pPr>
            <a:r>
              <a:rPr sz="4400">
                <a:solidFill>
                  <a:srgbClr val="000000"/>
                </a:solidFill>
                <a:latin typeface="HQKGGP+CalibriLight"/>
                <a:cs typeface="HQKGGP+CalibriLight"/>
              </a:rPr>
              <a:t>ML Use Case 14: </a:t>
            </a:r>
            <a:r>
              <a:rPr sz="4400" spc="-111">
                <a:solidFill>
                  <a:srgbClr val="000000"/>
                </a:solidFill>
                <a:latin typeface="HQKGGP+CalibriLight"/>
                <a:cs typeface="HQKGGP+CalibriLight"/>
              </a:rPr>
              <a:t>Text</a:t>
            </a:r>
            <a:r>
              <a:rPr sz="4400" spc="113">
                <a:solidFill>
                  <a:srgbClr val="000000"/>
                </a:solidFill>
                <a:latin typeface="HQKGGP+CalibriLight"/>
                <a:cs typeface="HQKGGP+CalibriLight"/>
              </a:rPr>
              <a:t> </a:t>
            </a:r>
            <a:r>
              <a:rPr sz="4400" spc="-13">
                <a:solidFill>
                  <a:srgbClr val="000000"/>
                </a:solidFill>
                <a:latin typeface="HQKGGP+CalibriLight"/>
                <a:cs typeface="HQKGGP+CalibriLight"/>
              </a:rPr>
              <a:t>Generation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0090" y="1546362"/>
            <a:ext cx="8248413" cy="14790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42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Making decision of selecting the </a:t>
            </a:r>
            <a:r>
              <a:rPr sz="2800" spc="-14">
                <a:solidFill>
                  <a:srgbClr val="000000"/>
                </a:solidFill>
                <a:latin typeface="Calibri"/>
                <a:cs typeface="Calibri"/>
              </a:rPr>
              <a:t>next</a:t>
            </a:r>
            <a:r>
              <a:rPr sz="2800" spc="1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13">
                <a:solidFill>
                  <a:srgbClr val="000000"/>
                </a:solidFill>
                <a:latin typeface="Calibri"/>
                <a:cs typeface="Calibri"/>
              </a:rPr>
              <a:t>word/char</a:t>
            </a:r>
          </a:p>
          <a:p>
            <a:pPr marL="0" marR="0">
              <a:lnSpc>
                <a:spcPts val="3420"/>
              </a:lnSpc>
              <a:spcBef>
                <a:spcPts val="605"/>
              </a:spcBef>
              <a:spcAft>
                <a:spcPct val="0"/>
              </a:spcAft>
            </a:pPr>
            <a:r>
              <a:rPr sz="2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42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Chinese poem </a:t>
            </a:r>
            <a:r>
              <a:rPr sz="2800" spc="-13">
                <a:solidFill>
                  <a:srgbClr val="000000"/>
                </a:solidFill>
                <a:latin typeface="Calibri"/>
                <a:cs typeface="Calibri"/>
              </a:rPr>
              <a:t>example.</a:t>
            </a:r>
            <a:r>
              <a:rPr sz="2800" spc="1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Can </a:t>
            </a:r>
            <a:r>
              <a:rPr sz="2800" spc="-18">
                <a:solidFill>
                  <a:srgbClr val="000000"/>
                </a:solidFill>
                <a:latin typeface="Calibri"/>
                <a:cs typeface="Calibri"/>
              </a:rPr>
              <a:t>you</a:t>
            </a:r>
            <a:r>
              <a:rPr sz="2800" spc="16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distinguish?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41298" y="2945626"/>
            <a:ext cx="3501694" cy="1794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37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 err="1">
                <a:solidFill>
                  <a:srgbClr val="FFFFFF"/>
                </a:solidFill>
                <a:latin typeface="BNDDRT+MicrosoftYaHei"/>
                <a:cs typeface="BNDDRT+MicrosoftYaHei"/>
              </a:rPr>
              <a:t>南陌春风早，东邻去日斜</a:t>
            </a:r>
            <a:r>
              <a:rPr sz="2000" dirty="0">
                <a:solidFill>
                  <a:srgbClr val="FFFFFF"/>
                </a:solidFill>
                <a:latin typeface="BNDDRT+MicrosoftYaHei"/>
                <a:cs typeface="BNDDRT+MicrosoftYaHei"/>
              </a:rPr>
              <a:t>。</a:t>
            </a:r>
          </a:p>
          <a:p>
            <a:pPr marL="0" marR="0">
              <a:lnSpc>
                <a:spcPts val="2637"/>
              </a:lnSpc>
              <a:spcBef>
                <a:spcPts val="5852"/>
              </a:spcBef>
              <a:spcAft>
                <a:spcPct val="0"/>
              </a:spcAft>
            </a:pPr>
            <a:r>
              <a:rPr sz="2000" dirty="0" err="1">
                <a:solidFill>
                  <a:srgbClr val="FFFFFF"/>
                </a:solidFill>
                <a:latin typeface="BNDDRT+MicrosoftYaHei"/>
                <a:cs typeface="BNDDRT+MicrosoftYaHei"/>
              </a:rPr>
              <a:t>紫陌追随日，青门相见时</a:t>
            </a:r>
            <a:r>
              <a:rPr sz="2000" dirty="0">
                <a:solidFill>
                  <a:srgbClr val="FFFFFF"/>
                </a:solidFill>
                <a:latin typeface="BNDDRT+MicrosoftYaHei"/>
                <a:cs typeface="BNDDRT+MicrosoftYaHei"/>
              </a:rPr>
              <a:t>。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007864" y="2945626"/>
            <a:ext cx="3501694" cy="1794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37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 err="1">
                <a:solidFill>
                  <a:srgbClr val="FFFFFF"/>
                </a:solidFill>
                <a:latin typeface="BNDDRT+MicrosoftYaHei"/>
                <a:cs typeface="BNDDRT+MicrosoftYaHei"/>
              </a:rPr>
              <a:t>山夜有雪寒，桂里逢客时</a:t>
            </a:r>
            <a:r>
              <a:rPr sz="2000" dirty="0">
                <a:solidFill>
                  <a:srgbClr val="FFFFFF"/>
                </a:solidFill>
                <a:latin typeface="BNDDRT+MicrosoftYaHei"/>
                <a:cs typeface="BNDDRT+MicrosoftYaHei"/>
              </a:rPr>
              <a:t>。</a:t>
            </a:r>
          </a:p>
          <a:p>
            <a:pPr marL="0" marR="0">
              <a:lnSpc>
                <a:spcPts val="2637"/>
              </a:lnSpc>
              <a:spcBef>
                <a:spcPts val="5852"/>
              </a:spcBef>
              <a:spcAft>
                <a:spcPct val="0"/>
              </a:spcAft>
            </a:pPr>
            <a:r>
              <a:rPr sz="2000" dirty="0" err="1">
                <a:solidFill>
                  <a:srgbClr val="FFFFFF"/>
                </a:solidFill>
                <a:latin typeface="BNDDRT+MicrosoftYaHei"/>
                <a:cs typeface="BNDDRT+MicrosoftYaHei"/>
              </a:rPr>
              <a:t>此时人且饮，酒愁一节梦</a:t>
            </a:r>
            <a:r>
              <a:rPr sz="2000" dirty="0">
                <a:solidFill>
                  <a:srgbClr val="FFFFFF"/>
                </a:solidFill>
                <a:latin typeface="BNDDRT+MicrosoftYaHei"/>
                <a:cs typeface="BNDDRT+MicrosoftYaHei"/>
              </a:rPr>
              <a:t>。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41298" y="5102086"/>
            <a:ext cx="3501694" cy="7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37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 err="1">
                <a:solidFill>
                  <a:srgbClr val="FFFFFF"/>
                </a:solidFill>
                <a:latin typeface="BNDDRT+MicrosoftYaHei"/>
                <a:cs typeface="BNDDRT+MicrosoftYaHei"/>
              </a:rPr>
              <a:t>胡风不开花，四气多作雪</a:t>
            </a:r>
            <a:r>
              <a:rPr sz="2000" dirty="0">
                <a:solidFill>
                  <a:srgbClr val="FFFFFF"/>
                </a:solidFill>
                <a:latin typeface="BNDDRT+MicrosoftYaHei"/>
                <a:cs typeface="BNDDRT+MicrosoftYaHei"/>
              </a:rPr>
              <a:t>。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007864" y="5102086"/>
            <a:ext cx="3501694" cy="715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37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FFFFFF"/>
                </a:solidFill>
                <a:latin typeface="BNDDRT+MicrosoftYaHei"/>
                <a:cs typeface="BNDDRT+MicrosoftYaHei"/>
              </a:rPr>
              <a:t>四面客归路，桂花开青竹。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275332" y="5925583"/>
            <a:ext cx="1018502" cy="6219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7"/>
              </a:lnSpc>
              <a:spcBef>
                <a:spcPct val="0"/>
              </a:spcBef>
              <a:spcAft>
                <a:spcPct val="0"/>
              </a:spcAft>
            </a:pPr>
            <a:r>
              <a:rPr sz="1800" dirty="0">
                <a:solidFill>
                  <a:srgbClr val="000000"/>
                </a:solidFill>
                <a:latin typeface="Calibri"/>
                <a:cs typeface="Calibri"/>
              </a:rPr>
              <a:t>Human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6188049" y="5925583"/>
            <a:ext cx="1152042" cy="6219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7"/>
              </a:lnSpc>
              <a:spcBef>
                <a:spcPct val="0"/>
              </a:spcBef>
              <a:spcAft>
                <a:spcPct val="0"/>
              </a:spcAft>
            </a:pPr>
            <a:r>
              <a:rPr sz="1800" dirty="0">
                <a:solidFill>
                  <a:srgbClr val="000000"/>
                </a:solidFill>
                <a:latin typeface="Calibri"/>
                <a:cs typeface="Calibri"/>
              </a:rPr>
              <a:t>Machine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22148" y="6272741"/>
            <a:ext cx="9663877" cy="616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0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222222"/>
                </a:solidFill>
                <a:latin typeface="Arial"/>
                <a:cs typeface="Arial"/>
              </a:rPr>
              <a:t>Jiaxian Guo, Sidi Lu, Weinan Zhang et al. Long</a:t>
            </a:r>
            <a:r>
              <a:rPr sz="1200" spc="-32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200" spc="-34">
                <a:solidFill>
                  <a:srgbClr val="222222"/>
                </a:solidFill>
                <a:latin typeface="Arial"/>
                <a:cs typeface="Arial"/>
              </a:rPr>
              <a:t>Text</a:t>
            </a:r>
            <a:r>
              <a:rPr sz="1200" spc="47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200">
                <a:solidFill>
                  <a:srgbClr val="222222"/>
                </a:solidFill>
                <a:latin typeface="Arial"/>
                <a:cs typeface="Arial"/>
              </a:rPr>
              <a:t>Generation</a:t>
            </a:r>
            <a:r>
              <a:rPr sz="1200" spc="-15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200">
                <a:solidFill>
                  <a:srgbClr val="222222"/>
                </a:solidFill>
                <a:latin typeface="Arial"/>
                <a:cs typeface="Arial"/>
              </a:rPr>
              <a:t>via</a:t>
            </a:r>
            <a:r>
              <a:rPr sz="1200" spc="-69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200">
                <a:solidFill>
                  <a:srgbClr val="222222"/>
                </a:solidFill>
                <a:latin typeface="Arial"/>
                <a:cs typeface="Arial"/>
              </a:rPr>
              <a:t>Adversarial</a:t>
            </a:r>
            <a:r>
              <a:rPr sz="1200" spc="-28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200">
                <a:solidFill>
                  <a:srgbClr val="222222"/>
                </a:solidFill>
                <a:latin typeface="Arial"/>
                <a:cs typeface="Arial"/>
              </a:rPr>
              <a:t>Training with</a:t>
            </a:r>
            <a:r>
              <a:rPr sz="1200" spc="-15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200">
                <a:solidFill>
                  <a:srgbClr val="222222"/>
                </a:solidFill>
                <a:latin typeface="Arial"/>
                <a:cs typeface="Arial"/>
              </a:rPr>
              <a:t>Leaked</a:t>
            </a:r>
            <a:r>
              <a:rPr sz="1200" spc="-15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200">
                <a:solidFill>
                  <a:srgbClr val="222222"/>
                </a:solidFill>
                <a:latin typeface="Arial"/>
                <a:cs typeface="Arial"/>
              </a:rPr>
              <a:t>Information.</a:t>
            </a:r>
            <a:r>
              <a:rPr sz="1200" spc="-75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200">
                <a:solidFill>
                  <a:srgbClr val="222222"/>
                </a:solidFill>
                <a:latin typeface="Arial"/>
                <a:cs typeface="Arial"/>
              </a:rPr>
              <a:t>AAAI 2018.</a:t>
            </a:r>
          </a:p>
          <a:p>
            <a:pPr marL="310895" marR="0">
              <a:lnSpc>
                <a:spcPts val="1340"/>
              </a:lnSpc>
              <a:spcBef>
                <a:spcPts val="419"/>
              </a:spcBef>
              <a:spcAft>
                <a:spcPct val="0"/>
              </a:spcAft>
            </a:pPr>
            <a:r>
              <a:rPr sz="1200">
                <a:solidFill>
                  <a:srgbClr val="222222"/>
                </a:solidFill>
                <a:latin typeface="Arial"/>
                <a:cs typeface="Arial"/>
              </a:rPr>
              <a:t>Lantao</a:t>
            </a:r>
            <a:r>
              <a:rPr sz="1200" spc="-35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200" spc="-34">
                <a:solidFill>
                  <a:srgbClr val="222222"/>
                </a:solidFill>
                <a:latin typeface="Arial"/>
                <a:cs typeface="Arial"/>
              </a:rPr>
              <a:t>Yu,</a:t>
            </a:r>
            <a:r>
              <a:rPr sz="1200" spc="33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200">
                <a:solidFill>
                  <a:srgbClr val="222222"/>
                </a:solidFill>
                <a:latin typeface="Arial"/>
                <a:cs typeface="Arial"/>
              </a:rPr>
              <a:t>Weinan Zhang, et al. Seqgan: sequence</a:t>
            </a:r>
            <a:r>
              <a:rPr sz="1200" spc="-14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200">
                <a:solidFill>
                  <a:srgbClr val="222222"/>
                </a:solidFill>
                <a:latin typeface="Arial"/>
                <a:cs typeface="Arial"/>
              </a:rPr>
              <a:t>generative adversarial</a:t>
            </a:r>
            <a:r>
              <a:rPr sz="1200" spc="-14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200">
                <a:solidFill>
                  <a:srgbClr val="222222"/>
                </a:solidFill>
                <a:latin typeface="Arial"/>
                <a:cs typeface="Arial"/>
              </a:rPr>
              <a:t>nets with policy gradient.</a:t>
            </a:r>
            <a:r>
              <a:rPr sz="1200" spc="-77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200">
                <a:solidFill>
                  <a:srgbClr val="222222"/>
                </a:solidFill>
                <a:latin typeface="Arial"/>
                <a:cs typeface="Arial"/>
              </a:rPr>
              <a:t>AAAI</a:t>
            </a:r>
            <a:r>
              <a:rPr sz="1200" spc="354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200">
                <a:solidFill>
                  <a:srgbClr val="222222"/>
                </a:solidFill>
                <a:latin typeface="Arial"/>
                <a:cs typeface="Arial"/>
              </a:rPr>
              <a:t>2017.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"/>
          <p:cNvSpPr/>
          <p:nvPr/>
        </p:nvSpPr>
        <p:spPr>
          <a:xfrm>
            <a:off x="381" y="0"/>
            <a:ext cx="9149968" cy="686435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89788" y="572041"/>
            <a:ext cx="9104853" cy="1243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94"/>
              </a:lnSpc>
              <a:spcBef>
                <a:spcPct val="0"/>
              </a:spcBef>
              <a:spcAft>
                <a:spcPct val="0"/>
              </a:spcAft>
            </a:pPr>
            <a:r>
              <a:rPr sz="3600">
                <a:solidFill>
                  <a:srgbClr val="000000"/>
                </a:solidFill>
                <a:latin typeface="FTRWCV+CalibriLight"/>
                <a:cs typeface="FTRWCV+CalibriLight"/>
              </a:rPr>
              <a:t>ML Use Case 15: Multi-Agent</a:t>
            </a:r>
            <a:r>
              <a:rPr sz="3600" spc="24">
                <a:solidFill>
                  <a:srgbClr val="000000"/>
                </a:solidFill>
                <a:latin typeface="FTRWCV+CalibriLight"/>
                <a:cs typeface="FTRWCV+CalibriLight"/>
              </a:rPr>
              <a:t> </a:t>
            </a:r>
            <a:r>
              <a:rPr sz="3600">
                <a:solidFill>
                  <a:srgbClr val="000000"/>
                </a:solidFill>
                <a:latin typeface="FTRWCV+CalibriLight"/>
                <a:cs typeface="FTRWCV+CalibriLight"/>
              </a:rPr>
              <a:t>Game </a:t>
            </a:r>
            <a:r>
              <a:rPr sz="3600" spc="-11">
                <a:solidFill>
                  <a:srgbClr val="000000"/>
                </a:solidFill>
                <a:latin typeface="FTRWCV+CalibriLight"/>
                <a:cs typeface="FTRWCV+CalibriLight"/>
              </a:rPr>
              <a:t>Playing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0090" y="1546362"/>
            <a:ext cx="4491447" cy="967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42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Multi-agent </a:t>
            </a:r>
            <a:r>
              <a:rPr sz="2800" spc="-16">
                <a:solidFill>
                  <a:srgbClr val="000000"/>
                </a:solidFill>
                <a:latin typeface="Calibri"/>
                <a:cs typeface="Calibri"/>
              </a:rPr>
              <a:t>game</a:t>
            </a:r>
            <a:r>
              <a:rPr sz="2800" spc="1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10">
                <a:solidFill>
                  <a:srgbClr val="000000"/>
                </a:solidFill>
                <a:latin typeface="Calibri"/>
                <a:cs typeface="Calibri"/>
              </a:rPr>
              <a:t>playing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77290" y="2001119"/>
            <a:ext cx="5337073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293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Learning </a:t>
            </a:r>
            <a:r>
              <a:rPr sz="2400" spc="-22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spc="-14">
                <a:solidFill>
                  <a:srgbClr val="000000"/>
                </a:solidFill>
                <a:latin typeface="Calibri"/>
                <a:cs typeface="Calibri"/>
              </a:rPr>
              <a:t>cooperate</a:t>
            </a:r>
            <a:r>
              <a:rPr sz="2400" spc="1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and compete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20090" y="6449526"/>
            <a:ext cx="8081471" cy="3988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340"/>
              </a:lnSpc>
              <a:spcBef>
                <a:spcPct val="0"/>
              </a:spcBef>
              <a:spcAft>
                <a:spcPct val="0"/>
              </a:spcAft>
            </a:pPr>
            <a:r>
              <a:rPr sz="1200">
                <a:solidFill>
                  <a:srgbClr val="222222"/>
                </a:solidFill>
                <a:latin typeface="Arial"/>
                <a:cs typeface="Arial"/>
              </a:rPr>
              <a:t>Leibo, Joel Z., et al. "Multi-agent Reinforcement Learning</a:t>
            </a:r>
            <a:r>
              <a:rPr sz="1200" spc="-14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200">
                <a:solidFill>
                  <a:srgbClr val="222222"/>
                </a:solidFill>
                <a:latin typeface="Arial"/>
                <a:cs typeface="Arial"/>
              </a:rPr>
              <a:t>in Sequential</a:t>
            </a:r>
            <a:r>
              <a:rPr sz="1200" spc="-13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200">
                <a:solidFill>
                  <a:srgbClr val="222222"/>
                </a:solidFill>
                <a:latin typeface="Arial"/>
                <a:cs typeface="Arial"/>
              </a:rPr>
              <a:t>Social Dilemmas." </a:t>
            </a:r>
            <a:r>
              <a:rPr sz="1200" i="1">
                <a:solidFill>
                  <a:srgbClr val="222222"/>
                </a:solidFill>
                <a:latin typeface="Arial"/>
                <a:cs typeface="Arial"/>
              </a:rPr>
              <a:t>AAMAS 2017.</a:t>
            </a:r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"/>
          <p:cNvSpPr/>
          <p:nvPr/>
        </p:nvSpPr>
        <p:spPr>
          <a:xfrm>
            <a:off x="381" y="0"/>
            <a:ext cx="9149968" cy="686435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90550" y="572803"/>
            <a:ext cx="9104853" cy="1243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94"/>
              </a:lnSpc>
              <a:spcBef>
                <a:spcPct val="0"/>
              </a:spcBef>
              <a:spcAft>
                <a:spcPct val="0"/>
              </a:spcAft>
            </a:pPr>
            <a:r>
              <a:rPr sz="3600">
                <a:solidFill>
                  <a:srgbClr val="000000"/>
                </a:solidFill>
                <a:latin typeface="BFVVNH+CalibriLight"/>
                <a:cs typeface="BFVVNH+CalibriLight"/>
              </a:rPr>
              <a:t>ML Use Case 15: Multi-Agent</a:t>
            </a:r>
            <a:r>
              <a:rPr sz="3600" spc="24">
                <a:solidFill>
                  <a:srgbClr val="000000"/>
                </a:solidFill>
                <a:latin typeface="BFVVNH+CalibriLight"/>
                <a:cs typeface="BFVVNH+CalibriLight"/>
              </a:rPr>
              <a:t> </a:t>
            </a:r>
            <a:r>
              <a:rPr sz="3600">
                <a:solidFill>
                  <a:srgbClr val="000000"/>
                </a:solidFill>
                <a:latin typeface="BFVVNH+CalibriLight"/>
                <a:cs typeface="BFVVNH+CalibriLight"/>
              </a:rPr>
              <a:t>Game </a:t>
            </a:r>
            <a:r>
              <a:rPr sz="3600" spc="-11">
                <a:solidFill>
                  <a:srgbClr val="000000"/>
                </a:solidFill>
                <a:latin typeface="BFVVNH+CalibriLight"/>
                <a:cs typeface="BFVVNH+CalibriLight"/>
              </a:rPr>
              <a:t>Playing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0852" y="1547124"/>
            <a:ext cx="4491447" cy="967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42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Multi-agent </a:t>
            </a:r>
            <a:r>
              <a:rPr sz="2800" spc="-16">
                <a:solidFill>
                  <a:srgbClr val="000000"/>
                </a:solidFill>
                <a:latin typeface="Calibri"/>
                <a:cs typeface="Calibri"/>
              </a:rPr>
              <a:t>game</a:t>
            </a:r>
            <a:r>
              <a:rPr sz="2800" spc="1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10">
                <a:solidFill>
                  <a:srgbClr val="000000"/>
                </a:solidFill>
                <a:latin typeface="Calibri"/>
                <a:cs typeface="Calibri"/>
              </a:rPr>
              <a:t>playing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78052" y="2001880"/>
            <a:ext cx="5337073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293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Learning </a:t>
            </a:r>
            <a:r>
              <a:rPr sz="2400" spc="-22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spc="-14">
                <a:solidFill>
                  <a:srgbClr val="000000"/>
                </a:solidFill>
                <a:latin typeface="Calibri"/>
                <a:cs typeface="Calibri"/>
              </a:rPr>
              <a:t>cooperate</a:t>
            </a:r>
            <a:r>
              <a:rPr sz="2400" spc="1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and compete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90550" y="6385053"/>
            <a:ext cx="9132019" cy="5291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226"/>
              </a:lnSpc>
              <a:spcBef>
                <a:spcPct val="0"/>
              </a:spcBef>
              <a:spcAft>
                <a:spcPct val="0"/>
              </a:spcAft>
            </a:pPr>
            <a:r>
              <a:rPr sz="1100">
                <a:solidFill>
                  <a:srgbClr val="222222"/>
                </a:solidFill>
                <a:latin typeface="Arial"/>
                <a:cs typeface="Arial"/>
              </a:rPr>
              <a:t>Peng Peng, Jun Wang et</a:t>
            </a:r>
            <a:r>
              <a:rPr sz="1100" spc="-1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222222"/>
                </a:solidFill>
                <a:latin typeface="Arial"/>
                <a:cs typeface="Arial"/>
              </a:rPr>
              <a:t>al. Multiagent Bidirectionally-Coordinated</a:t>
            </a:r>
            <a:r>
              <a:rPr sz="1100" spc="18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222222"/>
                </a:solidFill>
                <a:latin typeface="Arial"/>
                <a:cs typeface="Arial"/>
              </a:rPr>
              <a:t>Nets:</a:t>
            </a:r>
            <a:r>
              <a:rPr sz="1100" spc="-11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222222"/>
                </a:solidFill>
                <a:latin typeface="Arial"/>
                <a:cs typeface="Arial"/>
              </a:rPr>
              <a:t>Emergence of Human-level</a:t>
            </a:r>
            <a:r>
              <a:rPr sz="1100" spc="12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222222"/>
                </a:solidFill>
                <a:latin typeface="Arial"/>
                <a:cs typeface="Arial"/>
              </a:rPr>
              <a:t>Coordination in Learning to</a:t>
            </a:r>
          </a:p>
          <a:p>
            <a:pPr marL="0" marR="0">
              <a:lnSpc>
                <a:spcPts val="1226"/>
              </a:lnSpc>
              <a:spcBef>
                <a:spcPts val="63"/>
              </a:spcBef>
              <a:spcAft>
                <a:spcPct val="0"/>
              </a:spcAft>
            </a:pPr>
            <a:r>
              <a:rPr sz="1100">
                <a:solidFill>
                  <a:srgbClr val="222222"/>
                </a:solidFill>
                <a:latin typeface="Arial"/>
                <a:cs typeface="Arial"/>
              </a:rPr>
              <a:t>Play StarCraft</a:t>
            </a:r>
            <a:r>
              <a:rPr sz="1100" spc="-10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1100">
                <a:solidFill>
                  <a:srgbClr val="222222"/>
                </a:solidFill>
                <a:latin typeface="Arial"/>
                <a:cs typeface="Arial"/>
              </a:rPr>
              <a:t>Combat Games. NIPS workshop 2017.</a:t>
            </a:r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"/>
          <p:cNvSpPr/>
          <p:nvPr/>
        </p:nvSpPr>
        <p:spPr>
          <a:xfrm>
            <a:off x="381" y="0"/>
            <a:ext cx="9149968" cy="686435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90550" y="572803"/>
            <a:ext cx="8811609" cy="1243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94"/>
              </a:lnSpc>
              <a:spcBef>
                <a:spcPct val="0"/>
              </a:spcBef>
              <a:spcAft>
                <a:spcPct val="0"/>
              </a:spcAft>
            </a:pPr>
            <a:r>
              <a:rPr sz="3600">
                <a:solidFill>
                  <a:srgbClr val="000000"/>
                </a:solidFill>
                <a:latin typeface="CITADS+CalibriLight"/>
                <a:cs typeface="CITADS+CalibriLight"/>
              </a:rPr>
              <a:t>ML Use Case 16: </a:t>
            </a:r>
            <a:r>
              <a:rPr sz="3600" spc="-14">
                <a:solidFill>
                  <a:srgbClr val="000000"/>
                </a:solidFill>
                <a:latin typeface="CITADS+CalibriLight"/>
                <a:cs typeface="CITADS+CalibriLight"/>
              </a:rPr>
              <a:t>Many-Agent</a:t>
            </a:r>
            <a:r>
              <a:rPr sz="3600" spc="14">
                <a:solidFill>
                  <a:srgbClr val="000000"/>
                </a:solidFill>
                <a:latin typeface="CITADS+CalibriLight"/>
                <a:cs typeface="CITADS+CalibriLight"/>
              </a:rPr>
              <a:t> </a:t>
            </a:r>
            <a:r>
              <a:rPr sz="3600" spc="-13">
                <a:solidFill>
                  <a:srgbClr val="000000"/>
                </a:solidFill>
                <a:latin typeface="CITADS+CalibriLight"/>
                <a:cs typeface="CITADS+CalibriLight"/>
              </a:rPr>
              <a:t>Interactions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0852" y="1333002"/>
            <a:ext cx="5220406" cy="967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42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MAgent</a:t>
            </a:r>
            <a:r>
              <a:rPr sz="2800" spc="1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11">
                <a:solidFill>
                  <a:srgbClr val="000000"/>
                </a:solidFill>
                <a:latin typeface="Calibri"/>
                <a:cs typeface="Calibri"/>
              </a:rPr>
              <a:t>game: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 city simulation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27304" y="6615843"/>
            <a:ext cx="9470578" cy="2991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005"/>
              </a:lnSpc>
              <a:spcBef>
                <a:spcPct val="0"/>
              </a:spcBef>
              <a:spcAft>
                <a:spcPct val="0"/>
              </a:spcAft>
            </a:pPr>
            <a:r>
              <a:rPr sz="900">
                <a:solidFill>
                  <a:srgbClr val="222222"/>
                </a:solidFill>
                <a:latin typeface="Arial"/>
                <a:cs typeface="Arial"/>
              </a:rPr>
              <a:t>Lianmin</a:t>
            </a:r>
            <a:r>
              <a:rPr sz="900" spc="12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900">
                <a:solidFill>
                  <a:srgbClr val="222222"/>
                </a:solidFill>
                <a:latin typeface="Arial"/>
                <a:cs typeface="Arial"/>
              </a:rPr>
              <a:t>Zheng, Jiacheng</a:t>
            </a:r>
            <a:r>
              <a:rPr sz="900" spc="12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900">
                <a:solidFill>
                  <a:srgbClr val="222222"/>
                </a:solidFill>
                <a:latin typeface="Arial"/>
                <a:cs typeface="Arial"/>
              </a:rPr>
              <a:t>Yang et al. MAgent: A Many-Agent</a:t>
            </a:r>
            <a:r>
              <a:rPr sz="900" spc="21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900">
                <a:solidFill>
                  <a:srgbClr val="222222"/>
                </a:solidFill>
                <a:latin typeface="Arial"/>
                <a:cs typeface="Arial"/>
              </a:rPr>
              <a:t>Reinforcement Learning</a:t>
            </a:r>
            <a:r>
              <a:rPr sz="900" spc="13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900">
                <a:solidFill>
                  <a:srgbClr val="222222"/>
                </a:solidFill>
                <a:latin typeface="Arial"/>
                <a:cs typeface="Arial"/>
              </a:rPr>
              <a:t>Platform for Artificial Collective Intelligence.</a:t>
            </a:r>
            <a:r>
              <a:rPr sz="900" spc="25">
                <a:solidFill>
                  <a:srgbClr val="222222"/>
                </a:solidFill>
                <a:latin typeface="Arial"/>
                <a:cs typeface="Arial"/>
              </a:rPr>
              <a:t> </a:t>
            </a:r>
            <a:r>
              <a:rPr sz="900">
                <a:solidFill>
                  <a:srgbClr val="222222"/>
                </a:solidFill>
                <a:latin typeface="Arial"/>
                <a:cs typeface="Arial"/>
              </a:rPr>
              <a:t>NIPS 2017 &amp; AAAI 2018 Demos.</a:t>
            </a:r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"/>
          <p:cNvSpPr/>
          <p:nvPr/>
        </p:nvSpPr>
        <p:spPr>
          <a:xfrm>
            <a:off x="381" y="0"/>
            <a:ext cx="9149968" cy="686435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0090" y="502977"/>
            <a:ext cx="7265852" cy="15200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68"/>
              </a:lnSpc>
              <a:spcBef>
                <a:spcPct val="0"/>
              </a:spcBef>
              <a:spcAft>
                <a:spcPct val="0"/>
              </a:spcAft>
            </a:pPr>
            <a:r>
              <a:rPr sz="4400" spc="-11">
                <a:solidFill>
                  <a:srgbClr val="000000"/>
                </a:solidFill>
                <a:latin typeface="HTKJUC+CalibriLight"/>
                <a:cs typeface="HTKJUC+CalibriLight"/>
              </a:rPr>
              <a:t>History</a:t>
            </a:r>
            <a:r>
              <a:rPr sz="4400" spc="14">
                <a:solidFill>
                  <a:srgbClr val="000000"/>
                </a:solidFill>
                <a:latin typeface="HTKJUC+CalibriLight"/>
                <a:cs typeface="HTKJUC+CalibriLight"/>
              </a:rPr>
              <a:t> </a:t>
            </a:r>
            <a:r>
              <a:rPr sz="4400">
                <a:solidFill>
                  <a:srgbClr val="000000"/>
                </a:solidFill>
                <a:latin typeface="HTKJUC+CalibriLight"/>
                <a:cs typeface="HTKJUC+CalibriLight"/>
              </a:rPr>
              <a:t>of Machine Learning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0090" y="1518452"/>
            <a:ext cx="1520611" cy="8980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1"/>
              </a:lnSpc>
              <a:spcBef>
                <a:spcPct val="0"/>
              </a:spcBef>
              <a:spcAft>
                <a:spcPct val="0"/>
              </a:spcAft>
            </a:pPr>
            <a:r>
              <a:rPr sz="26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600" spc="2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600">
                <a:solidFill>
                  <a:srgbClr val="000000"/>
                </a:solidFill>
                <a:latin typeface="Calibri"/>
                <a:cs typeface="Calibri"/>
              </a:rPr>
              <a:t>1950s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20090" y="1909999"/>
            <a:ext cx="4822702" cy="1562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199" marR="0">
              <a:lnSpc>
                <a:spcPts val="2687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200" spc="4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spc="-17">
                <a:solidFill>
                  <a:srgbClr val="000000"/>
                </a:solidFill>
                <a:latin typeface="Calibri"/>
                <a:cs typeface="Calibri"/>
              </a:rPr>
              <a:t>Samuel’s</a:t>
            </a:r>
            <a:r>
              <a:rPr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spc="-10">
                <a:solidFill>
                  <a:srgbClr val="000000"/>
                </a:solidFill>
                <a:latin typeface="Calibri"/>
                <a:cs typeface="Calibri"/>
              </a:rPr>
              <a:t>checker</a:t>
            </a:r>
            <a:r>
              <a:rPr sz="22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spc="-13">
                <a:solidFill>
                  <a:srgbClr val="000000"/>
                </a:solidFill>
                <a:latin typeface="Calibri"/>
                <a:cs typeface="Calibri"/>
              </a:rPr>
              <a:t>player</a:t>
            </a:r>
          </a:p>
          <a:p>
            <a:pPr marL="457199" marR="0">
              <a:lnSpc>
                <a:spcPts val="2615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200" spc="4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000000"/>
                </a:solidFill>
                <a:latin typeface="Calibri"/>
                <a:cs typeface="Calibri"/>
              </a:rPr>
              <a:t>Machine learning term </a:t>
            </a:r>
            <a:r>
              <a:rPr sz="2200" spc="-10">
                <a:solidFill>
                  <a:srgbClr val="000000"/>
                </a:solidFill>
                <a:latin typeface="Calibri"/>
                <a:cs typeface="Calibri"/>
              </a:rPr>
              <a:t>created</a:t>
            </a:r>
          </a:p>
          <a:p>
            <a:pPr marL="0" marR="0">
              <a:lnSpc>
                <a:spcPts val="3171"/>
              </a:lnSpc>
              <a:spcBef>
                <a:spcPts val="224"/>
              </a:spcBef>
              <a:spcAft>
                <a:spcPct val="0"/>
              </a:spcAft>
            </a:pPr>
            <a:r>
              <a:rPr sz="26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600" spc="2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600">
                <a:solidFill>
                  <a:srgbClr val="000000"/>
                </a:solidFill>
                <a:latin typeface="Calibri"/>
                <a:cs typeface="Calibri"/>
              </a:rPr>
              <a:t>1960s: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173468" y="1936833"/>
            <a:ext cx="1907215" cy="12846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955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Calibri"/>
                <a:cs typeface="Calibri"/>
              </a:rPr>
              <a:t>Arthur Samuel</a:t>
            </a:r>
          </a:p>
          <a:p>
            <a:pPr marL="0" marR="0">
              <a:lnSpc>
                <a:spcPts val="1919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Calibri"/>
                <a:cs typeface="Calibri"/>
              </a:rPr>
              <a:t>coined the term</a:t>
            </a:r>
          </a:p>
          <a:p>
            <a:pPr marL="0" marR="0">
              <a:lnSpc>
                <a:spcPts val="1919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Calibri"/>
                <a:cs typeface="Calibri"/>
              </a:rPr>
              <a:t>“machine</a:t>
            </a:r>
            <a:r>
              <a:rPr sz="1600" spc="-12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600">
                <a:solidFill>
                  <a:srgbClr val="000000"/>
                </a:solidFill>
                <a:latin typeface="Calibri"/>
                <a:cs typeface="Calibri"/>
              </a:rPr>
              <a:t>learning”</a:t>
            </a:r>
          </a:p>
          <a:p>
            <a:pPr marL="0" marR="0">
              <a:lnSpc>
                <a:spcPts val="1919"/>
              </a:lnSpc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000000"/>
                </a:solidFill>
                <a:latin typeface="Calibri"/>
                <a:cs typeface="Calibri"/>
              </a:rPr>
              <a:t>in 1959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77290" y="3017948"/>
            <a:ext cx="6816353" cy="14234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87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200" spc="4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000000"/>
                </a:solidFill>
                <a:latin typeface="Calibri"/>
                <a:cs typeface="Calibri"/>
              </a:rPr>
              <a:t>Neural networks:</a:t>
            </a:r>
            <a:r>
              <a:rPr sz="2200" spc="-1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spc="-12">
                <a:solidFill>
                  <a:srgbClr val="000000"/>
                </a:solidFill>
                <a:latin typeface="Calibri"/>
                <a:cs typeface="Calibri"/>
              </a:rPr>
              <a:t>Perceptron</a:t>
            </a:r>
          </a:p>
          <a:p>
            <a:pPr marL="0" marR="0">
              <a:lnSpc>
                <a:spcPts val="2610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200" spc="4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spc="-18">
                <a:solidFill>
                  <a:srgbClr val="000000"/>
                </a:solidFill>
                <a:latin typeface="Calibri"/>
                <a:cs typeface="Calibri"/>
              </a:rPr>
              <a:t>Pattern</a:t>
            </a:r>
            <a:r>
              <a:rPr sz="2200">
                <a:solidFill>
                  <a:srgbClr val="000000"/>
                </a:solidFill>
                <a:latin typeface="Calibri"/>
                <a:cs typeface="Calibri"/>
              </a:rPr>
              <a:t> recognition</a:t>
            </a:r>
          </a:p>
          <a:p>
            <a:pPr marL="0" marR="0">
              <a:lnSpc>
                <a:spcPts val="2610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200" spc="4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000000"/>
                </a:solidFill>
                <a:latin typeface="Calibri"/>
                <a:cs typeface="Calibri"/>
              </a:rPr>
              <a:t>Minsky</a:t>
            </a:r>
            <a:r>
              <a:rPr sz="2200" spc="-1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>
                <a:solidFill>
                  <a:srgbClr val="000000"/>
                </a:solidFill>
                <a:latin typeface="Calibri"/>
                <a:cs typeface="Calibri"/>
              </a:rPr>
              <a:t>and Papert </a:t>
            </a:r>
            <a:r>
              <a:rPr sz="2200" spc="-13">
                <a:solidFill>
                  <a:srgbClr val="000000"/>
                </a:solidFill>
                <a:latin typeface="Calibri"/>
                <a:cs typeface="Calibri"/>
              </a:rPr>
              <a:t>prove</a:t>
            </a:r>
            <a:r>
              <a:rPr sz="2200">
                <a:solidFill>
                  <a:srgbClr val="000000"/>
                </a:solidFill>
                <a:latin typeface="Calibri"/>
                <a:cs typeface="Calibri"/>
              </a:rPr>
              <a:t> limitations of</a:t>
            </a:r>
            <a:r>
              <a:rPr sz="2200" spc="-12">
                <a:solidFill>
                  <a:srgbClr val="000000"/>
                </a:solidFill>
                <a:latin typeface="Calibri"/>
                <a:cs typeface="Calibri"/>
              </a:rPr>
              <a:t> Perceptron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20090" y="4065056"/>
            <a:ext cx="1609157" cy="8980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1"/>
              </a:lnSpc>
              <a:spcBef>
                <a:spcPct val="0"/>
              </a:spcBef>
              <a:spcAft>
                <a:spcPct val="0"/>
              </a:spcAft>
            </a:pPr>
            <a:r>
              <a:rPr sz="26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600" spc="2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600">
                <a:solidFill>
                  <a:srgbClr val="000000"/>
                </a:solidFill>
                <a:latin typeface="Calibri"/>
                <a:cs typeface="Calibri"/>
              </a:rPr>
              <a:t>1970s: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77290" y="4456604"/>
            <a:ext cx="7737165" cy="17556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87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200" spc="4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000000"/>
                </a:solidFill>
                <a:latin typeface="Calibri"/>
                <a:cs typeface="Calibri"/>
              </a:rPr>
              <a:t>Symbolic concept induction</a:t>
            </a:r>
          </a:p>
          <a:p>
            <a:pPr marL="0" marR="0">
              <a:lnSpc>
                <a:spcPts val="2615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200" spc="4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spc="-22">
                <a:solidFill>
                  <a:srgbClr val="000000"/>
                </a:solidFill>
                <a:latin typeface="Calibri"/>
                <a:cs typeface="Calibri"/>
              </a:rPr>
              <a:t>Winston’s</a:t>
            </a:r>
            <a:r>
              <a:rPr sz="2200">
                <a:solidFill>
                  <a:srgbClr val="000000"/>
                </a:solidFill>
                <a:latin typeface="Calibri"/>
                <a:cs typeface="Calibri"/>
              </a:rPr>
              <a:t> arch learner</a:t>
            </a:r>
          </a:p>
          <a:p>
            <a:pPr marL="0" marR="0">
              <a:lnSpc>
                <a:spcPts val="2610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200" spc="4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000000"/>
                </a:solidFill>
                <a:latin typeface="Calibri"/>
                <a:cs typeface="Calibri"/>
              </a:rPr>
              <a:t>Expert</a:t>
            </a:r>
            <a:r>
              <a:rPr sz="2200" spc="-1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spc="-15">
                <a:solidFill>
                  <a:srgbClr val="000000"/>
                </a:solidFill>
                <a:latin typeface="Calibri"/>
                <a:cs typeface="Calibri"/>
              </a:rPr>
              <a:t>systems</a:t>
            </a:r>
            <a:r>
              <a:rPr sz="2200" spc="1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>
                <a:solidFill>
                  <a:srgbClr val="000000"/>
                </a:solidFill>
                <a:latin typeface="Calibri"/>
                <a:cs typeface="Calibri"/>
              </a:rPr>
              <a:t>and the</a:t>
            </a:r>
            <a:r>
              <a:rPr sz="2200" spc="-1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>
                <a:solidFill>
                  <a:srgbClr val="000000"/>
                </a:solidFill>
                <a:latin typeface="Calibri"/>
                <a:cs typeface="Calibri"/>
              </a:rPr>
              <a:t>knowledge acquisition</a:t>
            </a:r>
            <a:r>
              <a:rPr sz="2200" spc="-16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>
                <a:solidFill>
                  <a:srgbClr val="000000"/>
                </a:solidFill>
                <a:latin typeface="Calibri"/>
                <a:cs typeface="Calibri"/>
              </a:rPr>
              <a:t>bottleneck</a:t>
            </a:r>
          </a:p>
          <a:p>
            <a:pPr marL="0" marR="0">
              <a:lnSpc>
                <a:spcPts val="2610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200" spc="4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spc="-18">
                <a:solidFill>
                  <a:srgbClr val="000000"/>
                </a:solidFill>
                <a:latin typeface="Calibri"/>
                <a:cs typeface="Calibri"/>
              </a:rPr>
              <a:t>Quinlan’s</a:t>
            </a:r>
            <a:r>
              <a:rPr sz="2200">
                <a:solidFill>
                  <a:srgbClr val="000000"/>
                </a:solidFill>
                <a:latin typeface="Calibri"/>
                <a:cs typeface="Calibri"/>
              </a:rPr>
              <a:t> ID3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77290" y="5784009"/>
            <a:ext cx="4557867" cy="7604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87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200" spc="4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000000"/>
                </a:solidFill>
                <a:latin typeface="Calibri"/>
                <a:cs typeface="Calibri"/>
              </a:rPr>
              <a:t>Mathematical</a:t>
            </a:r>
            <a:r>
              <a:rPr sz="2200" spc="-1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>
                <a:solidFill>
                  <a:srgbClr val="000000"/>
                </a:solidFill>
                <a:latin typeface="Calibri"/>
                <a:cs typeface="Calibri"/>
              </a:rPr>
              <a:t>discovery with AM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00406" y="6558647"/>
            <a:ext cx="2059284" cy="483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Calibri"/>
                <a:cs typeface="Calibri"/>
              </a:rPr>
              <a:t>Slide</a:t>
            </a:r>
            <a:r>
              <a:rPr sz="1400" spc="1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000000"/>
                </a:solidFill>
                <a:latin typeface="Calibri"/>
                <a:cs typeface="Calibri"/>
              </a:rPr>
              <a:t>credit:</a:t>
            </a:r>
            <a:r>
              <a:rPr sz="1400" spc="22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 spc="-12">
                <a:solidFill>
                  <a:srgbClr val="000000"/>
                </a:solidFill>
                <a:latin typeface="Calibri"/>
                <a:cs typeface="Calibri"/>
              </a:rPr>
              <a:t>Ray</a:t>
            </a:r>
            <a:r>
              <a:rPr sz="1400" spc="1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000000"/>
                </a:solidFill>
                <a:latin typeface="Calibri"/>
                <a:cs typeface="Calibri"/>
              </a:rPr>
              <a:t>Mooney</a:t>
            </a:r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20090" y="502977"/>
            <a:ext cx="7265852" cy="15200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68"/>
              </a:lnSpc>
              <a:spcBef>
                <a:spcPct val="0"/>
              </a:spcBef>
              <a:spcAft>
                <a:spcPct val="0"/>
              </a:spcAft>
            </a:pPr>
            <a:r>
              <a:rPr sz="4400" spc="-11">
                <a:solidFill>
                  <a:srgbClr val="000000"/>
                </a:solidFill>
                <a:latin typeface="JGOWMB+CalibriLight"/>
                <a:cs typeface="JGOWMB+CalibriLight"/>
              </a:rPr>
              <a:t>History</a:t>
            </a:r>
            <a:r>
              <a:rPr sz="4400" spc="14">
                <a:solidFill>
                  <a:srgbClr val="000000"/>
                </a:solidFill>
                <a:latin typeface="JGOWMB+CalibriLight"/>
                <a:cs typeface="JGOWMB+CalibriLight"/>
              </a:rPr>
              <a:t> </a:t>
            </a:r>
            <a:r>
              <a:rPr sz="4400">
                <a:solidFill>
                  <a:srgbClr val="000000"/>
                </a:solidFill>
                <a:latin typeface="JGOWMB+CalibriLight"/>
                <a:cs typeface="JGOWMB+CalibriLight"/>
              </a:rPr>
              <a:t>of Machine Learning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0090" y="1360882"/>
            <a:ext cx="1291815" cy="6907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8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000" spc="6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1980s: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77290" y="1650143"/>
            <a:ext cx="6873377" cy="25462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72"/>
              </a:lnSpc>
              <a:spcBef>
                <a:spcPct val="0"/>
              </a:spcBef>
              <a:spcAft>
                <a:spcPct val="0"/>
              </a:spcAft>
            </a:pPr>
            <a:r>
              <a:rPr sz="17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1700" spc="7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700">
                <a:solidFill>
                  <a:srgbClr val="000000"/>
                </a:solidFill>
                <a:latin typeface="Calibri"/>
                <a:cs typeface="Calibri"/>
              </a:rPr>
              <a:t>Advanced decision tree</a:t>
            </a:r>
            <a:r>
              <a:rPr sz="1700" spc="18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7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1700" spc="-12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700">
                <a:solidFill>
                  <a:srgbClr val="000000"/>
                </a:solidFill>
                <a:latin typeface="Calibri"/>
                <a:cs typeface="Calibri"/>
              </a:rPr>
              <a:t>rule learning</a:t>
            </a:r>
          </a:p>
          <a:p>
            <a:pPr marL="0" marR="0">
              <a:lnSpc>
                <a:spcPts val="1926"/>
              </a:lnSpc>
              <a:spcBef>
                <a:spcPct val="0"/>
              </a:spcBef>
              <a:spcAft>
                <a:spcPct val="0"/>
              </a:spcAft>
            </a:pPr>
            <a:r>
              <a:rPr sz="17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1700" spc="7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700">
                <a:solidFill>
                  <a:srgbClr val="000000"/>
                </a:solidFill>
                <a:latin typeface="Calibri"/>
                <a:cs typeface="Calibri"/>
              </a:rPr>
              <a:t>Explanation-based Learning</a:t>
            </a:r>
            <a:r>
              <a:rPr sz="1700" spc="-1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700">
                <a:solidFill>
                  <a:srgbClr val="000000"/>
                </a:solidFill>
                <a:latin typeface="Calibri"/>
                <a:cs typeface="Calibri"/>
              </a:rPr>
              <a:t>(EBL)</a:t>
            </a:r>
          </a:p>
          <a:p>
            <a:pPr marL="0" marR="0">
              <a:lnSpc>
                <a:spcPts val="1931"/>
              </a:lnSpc>
              <a:spcBef>
                <a:spcPct val="0"/>
              </a:spcBef>
              <a:spcAft>
                <a:spcPct val="0"/>
              </a:spcAft>
            </a:pPr>
            <a:r>
              <a:rPr sz="17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1700" spc="7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700">
                <a:solidFill>
                  <a:srgbClr val="000000"/>
                </a:solidFill>
                <a:latin typeface="Calibri"/>
                <a:cs typeface="Calibri"/>
              </a:rPr>
              <a:t>Learning</a:t>
            </a:r>
            <a:r>
              <a:rPr sz="1700" spc="-1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7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1700" spc="-1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700">
                <a:solidFill>
                  <a:srgbClr val="000000"/>
                </a:solidFill>
                <a:latin typeface="Calibri"/>
                <a:cs typeface="Calibri"/>
              </a:rPr>
              <a:t>planning</a:t>
            </a:r>
            <a:r>
              <a:rPr sz="1700" spc="-1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7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1700" spc="-1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700">
                <a:solidFill>
                  <a:srgbClr val="000000"/>
                </a:solidFill>
                <a:latin typeface="Calibri"/>
                <a:cs typeface="Calibri"/>
              </a:rPr>
              <a:t>problem solving</a:t>
            </a:r>
          </a:p>
          <a:p>
            <a:pPr marL="0" marR="0">
              <a:lnSpc>
                <a:spcPts val="1926"/>
              </a:lnSpc>
              <a:spcBef>
                <a:spcPct val="0"/>
              </a:spcBef>
              <a:spcAft>
                <a:spcPct val="0"/>
              </a:spcAft>
            </a:pPr>
            <a:r>
              <a:rPr sz="17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1700" spc="7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700">
                <a:solidFill>
                  <a:srgbClr val="000000"/>
                </a:solidFill>
                <a:latin typeface="Calibri"/>
                <a:cs typeface="Calibri"/>
              </a:rPr>
              <a:t>Utility problem</a:t>
            </a:r>
          </a:p>
          <a:p>
            <a:pPr marL="0" marR="0">
              <a:lnSpc>
                <a:spcPts val="1926"/>
              </a:lnSpc>
              <a:spcBef>
                <a:spcPct val="0"/>
              </a:spcBef>
              <a:spcAft>
                <a:spcPct val="0"/>
              </a:spcAft>
            </a:pPr>
            <a:r>
              <a:rPr sz="17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1700" spc="7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700">
                <a:solidFill>
                  <a:srgbClr val="000000"/>
                </a:solidFill>
                <a:latin typeface="Calibri"/>
                <a:cs typeface="Calibri"/>
              </a:rPr>
              <a:t>Analogy</a:t>
            </a:r>
          </a:p>
          <a:p>
            <a:pPr marL="0" marR="0">
              <a:lnSpc>
                <a:spcPts val="1931"/>
              </a:lnSpc>
              <a:spcBef>
                <a:spcPct val="0"/>
              </a:spcBef>
              <a:spcAft>
                <a:spcPct val="0"/>
              </a:spcAft>
            </a:pPr>
            <a:r>
              <a:rPr sz="17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1700" spc="7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700">
                <a:solidFill>
                  <a:srgbClr val="000000"/>
                </a:solidFill>
                <a:latin typeface="Calibri"/>
                <a:cs typeface="Calibri"/>
              </a:rPr>
              <a:t>Cognitive</a:t>
            </a:r>
            <a:r>
              <a:rPr sz="1700" spc="1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700">
                <a:solidFill>
                  <a:srgbClr val="000000"/>
                </a:solidFill>
                <a:latin typeface="Calibri"/>
                <a:cs typeface="Calibri"/>
              </a:rPr>
              <a:t>architectures</a:t>
            </a:r>
          </a:p>
          <a:p>
            <a:pPr marL="0" marR="0">
              <a:lnSpc>
                <a:spcPts val="1926"/>
              </a:lnSpc>
              <a:spcBef>
                <a:spcPct val="0"/>
              </a:spcBef>
              <a:spcAft>
                <a:spcPct val="0"/>
              </a:spcAft>
            </a:pPr>
            <a:r>
              <a:rPr sz="17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1700" spc="7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700">
                <a:solidFill>
                  <a:srgbClr val="000000"/>
                </a:solidFill>
                <a:latin typeface="Calibri"/>
                <a:cs typeface="Calibri"/>
              </a:rPr>
              <a:t>Resurgence of</a:t>
            </a:r>
            <a:r>
              <a:rPr sz="1700" spc="18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700">
                <a:solidFill>
                  <a:srgbClr val="000000"/>
                </a:solidFill>
                <a:latin typeface="Calibri"/>
                <a:cs typeface="Calibri"/>
              </a:rPr>
              <a:t>neural</a:t>
            </a:r>
            <a:r>
              <a:rPr sz="1700" spc="-12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700">
                <a:solidFill>
                  <a:srgbClr val="000000"/>
                </a:solidFill>
                <a:latin typeface="Calibri"/>
                <a:cs typeface="Calibri"/>
              </a:rPr>
              <a:t>networks</a:t>
            </a:r>
            <a:r>
              <a:rPr sz="1700" spc="18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700">
                <a:solidFill>
                  <a:srgbClr val="000000"/>
                </a:solidFill>
                <a:latin typeface="Calibri"/>
                <a:cs typeface="Calibri"/>
              </a:rPr>
              <a:t>(connectionism, backpropagation)</a:t>
            </a:r>
          </a:p>
          <a:p>
            <a:pPr marL="0" marR="0">
              <a:lnSpc>
                <a:spcPts val="1926"/>
              </a:lnSpc>
              <a:spcBef>
                <a:spcPct val="0"/>
              </a:spcBef>
              <a:spcAft>
                <a:spcPct val="0"/>
              </a:spcAft>
            </a:pPr>
            <a:r>
              <a:rPr sz="17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1700" spc="7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700" spc="-19">
                <a:solidFill>
                  <a:srgbClr val="000000"/>
                </a:solidFill>
                <a:latin typeface="Calibri"/>
                <a:cs typeface="Calibri"/>
              </a:rPr>
              <a:t>Valiant’s</a:t>
            </a:r>
            <a:r>
              <a:rPr sz="17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700" spc="-45">
                <a:solidFill>
                  <a:srgbClr val="000000"/>
                </a:solidFill>
                <a:latin typeface="Calibri"/>
                <a:cs typeface="Calibri"/>
              </a:rPr>
              <a:t>PAC</a:t>
            </a:r>
            <a:r>
              <a:rPr sz="1700" spc="56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700">
                <a:solidFill>
                  <a:srgbClr val="000000"/>
                </a:solidFill>
                <a:latin typeface="Calibri"/>
                <a:cs typeface="Calibri"/>
              </a:rPr>
              <a:t>Learning</a:t>
            </a:r>
            <a:r>
              <a:rPr sz="1700" spc="-1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700">
                <a:solidFill>
                  <a:srgbClr val="000000"/>
                </a:solidFill>
                <a:latin typeface="Calibri"/>
                <a:cs typeface="Calibri"/>
              </a:rPr>
              <a:t>Theory</a:t>
            </a:r>
          </a:p>
          <a:p>
            <a:pPr marL="0" marR="0">
              <a:lnSpc>
                <a:spcPts val="1931"/>
              </a:lnSpc>
              <a:spcBef>
                <a:spcPct val="0"/>
              </a:spcBef>
              <a:spcAft>
                <a:spcPct val="0"/>
              </a:spcAft>
            </a:pPr>
            <a:r>
              <a:rPr sz="17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1700" spc="7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700">
                <a:solidFill>
                  <a:srgbClr val="000000"/>
                </a:solidFill>
                <a:latin typeface="Calibri"/>
                <a:cs typeface="Calibri"/>
              </a:rPr>
              <a:t>Focus on experimental methodology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20090" y="3905200"/>
            <a:ext cx="1224150" cy="6907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8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000" spc="6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1990s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77290" y="4194461"/>
            <a:ext cx="5012981" cy="24745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072"/>
              </a:lnSpc>
              <a:spcBef>
                <a:spcPct val="0"/>
              </a:spcBef>
              <a:spcAft>
                <a:spcPct val="0"/>
              </a:spcAft>
            </a:pPr>
            <a:r>
              <a:rPr sz="17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1700" spc="7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700" spc="-13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1700" spc="2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700">
                <a:solidFill>
                  <a:srgbClr val="000000"/>
                </a:solidFill>
                <a:latin typeface="Calibri"/>
                <a:cs typeface="Calibri"/>
              </a:rPr>
              <a:t>mining</a:t>
            </a:r>
          </a:p>
          <a:p>
            <a:pPr marL="0" marR="0">
              <a:lnSpc>
                <a:spcPts val="1926"/>
              </a:lnSpc>
              <a:spcBef>
                <a:spcPct val="0"/>
              </a:spcBef>
              <a:spcAft>
                <a:spcPct val="0"/>
              </a:spcAft>
            </a:pPr>
            <a:r>
              <a:rPr sz="17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1700" spc="7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700">
                <a:solidFill>
                  <a:srgbClr val="000000"/>
                </a:solidFill>
                <a:latin typeface="Calibri"/>
                <a:cs typeface="Calibri"/>
              </a:rPr>
              <a:t>Adaptive software</a:t>
            </a:r>
            <a:r>
              <a:rPr sz="1700" spc="17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700">
                <a:solidFill>
                  <a:srgbClr val="000000"/>
                </a:solidFill>
                <a:latin typeface="Calibri"/>
                <a:cs typeface="Calibri"/>
              </a:rPr>
              <a:t>agents and</a:t>
            </a:r>
            <a:r>
              <a:rPr sz="1700" spc="-12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700" spc="-10">
                <a:solidFill>
                  <a:srgbClr val="000000"/>
                </a:solidFill>
                <a:latin typeface="Calibri"/>
                <a:cs typeface="Calibri"/>
              </a:rPr>
              <a:t>web</a:t>
            </a:r>
            <a:r>
              <a:rPr sz="1700">
                <a:solidFill>
                  <a:srgbClr val="000000"/>
                </a:solidFill>
                <a:latin typeface="Calibri"/>
                <a:cs typeface="Calibri"/>
              </a:rPr>
              <a:t> applications</a:t>
            </a:r>
          </a:p>
          <a:p>
            <a:pPr marL="0" marR="0">
              <a:lnSpc>
                <a:spcPts val="1926"/>
              </a:lnSpc>
              <a:spcBef>
                <a:spcPct val="0"/>
              </a:spcBef>
              <a:spcAft>
                <a:spcPct val="0"/>
              </a:spcAft>
            </a:pPr>
            <a:r>
              <a:rPr sz="17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1700" spc="7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700" spc="-42">
                <a:solidFill>
                  <a:srgbClr val="000000"/>
                </a:solidFill>
                <a:latin typeface="Calibri"/>
                <a:cs typeface="Calibri"/>
              </a:rPr>
              <a:t>Text</a:t>
            </a:r>
            <a:r>
              <a:rPr sz="1700" spc="46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700">
                <a:solidFill>
                  <a:srgbClr val="000000"/>
                </a:solidFill>
                <a:latin typeface="Calibri"/>
                <a:cs typeface="Calibri"/>
              </a:rPr>
              <a:t>learning</a:t>
            </a:r>
          </a:p>
          <a:p>
            <a:pPr marL="0" marR="0">
              <a:lnSpc>
                <a:spcPts val="1931"/>
              </a:lnSpc>
              <a:spcBef>
                <a:spcPct val="0"/>
              </a:spcBef>
              <a:spcAft>
                <a:spcPct val="0"/>
              </a:spcAft>
            </a:pPr>
            <a:r>
              <a:rPr sz="17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1700" spc="7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700" spc="-10">
                <a:solidFill>
                  <a:srgbClr val="000000"/>
                </a:solidFill>
                <a:latin typeface="Calibri"/>
                <a:cs typeface="Calibri"/>
              </a:rPr>
              <a:t>Reinforcement</a:t>
            </a:r>
            <a:r>
              <a:rPr sz="1700" spc="39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700">
                <a:solidFill>
                  <a:srgbClr val="000000"/>
                </a:solidFill>
                <a:latin typeface="Calibri"/>
                <a:cs typeface="Calibri"/>
              </a:rPr>
              <a:t>learning</a:t>
            </a:r>
            <a:r>
              <a:rPr sz="1700" spc="-1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700">
                <a:solidFill>
                  <a:srgbClr val="000000"/>
                </a:solidFill>
                <a:latin typeface="Calibri"/>
                <a:cs typeface="Calibri"/>
              </a:rPr>
              <a:t>(RL)</a:t>
            </a:r>
          </a:p>
          <a:p>
            <a:pPr marL="0" marR="0">
              <a:lnSpc>
                <a:spcPts val="1926"/>
              </a:lnSpc>
              <a:spcBef>
                <a:spcPct val="0"/>
              </a:spcBef>
              <a:spcAft>
                <a:spcPct val="0"/>
              </a:spcAft>
            </a:pPr>
            <a:r>
              <a:rPr sz="17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1700" spc="7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700">
                <a:solidFill>
                  <a:srgbClr val="000000"/>
                </a:solidFill>
                <a:latin typeface="Calibri"/>
                <a:cs typeface="Calibri"/>
              </a:rPr>
              <a:t>Inductive Logic</a:t>
            </a:r>
            <a:r>
              <a:rPr sz="1700" spc="17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700">
                <a:solidFill>
                  <a:srgbClr val="000000"/>
                </a:solidFill>
                <a:latin typeface="Calibri"/>
                <a:cs typeface="Calibri"/>
              </a:rPr>
              <a:t>Programming (ILP)</a:t>
            </a:r>
          </a:p>
          <a:p>
            <a:pPr marL="0" marR="0">
              <a:lnSpc>
                <a:spcPts val="1926"/>
              </a:lnSpc>
              <a:spcBef>
                <a:spcPct val="0"/>
              </a:spcBef>
              <a:spcAft>
                <a:spcPct val="0"/>
              </a:spcAft>
            </a:pPr>
            <a:r>
              <a:rPr sz="17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1700" spc="7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700">
                <a:solidFill>
                  <a:srgbClr val="000000"/>
                </a:solidFill>
                <a:latin typeface="Calibri"/>
                <a:cs typeface="Calibri"/>
              </a:rPr>
              <a:t>Ensembles:</a:t>
            </a:r>
            <a:r>
              <a:rPr sz="1700" spc="-1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700">
                <a:solidFill>
                  <a:srgbClr val="000000"/>
                </a:solidFill>
                <a:latin typeface="Calibri"/>
                <a:cs typeface="Calibri"/>
              </a:rPr>
              <a:t>Bagging, Boosting,</a:t>
            </a:r>
            <a:r>
              <a:rPr sz="1700" spc="12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700">
                <a:solidFill>
                  <a:srgbClr val="000000"/>
                </a:solidFill>
                <a:latin typeface="Calibri"/>
                <a:cs typeface="Calibri"/>
              </a:rPr>
              <a:t>and</a:t>
            </a:r>
            <a:r>
              <a:rPr sz="1700" spc="-12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700">
                <a:solidFill>
                  <a:srgbClr val="000000"/>
                </a:solidFill>
                <a:latin typeface="Calibri"/>
                <a:cs typeface="Calibri"/>
              </a:rPr>
              <a:t>Stacking</a:t>
            </a:r>
          </a:p>
          <a:p>
            <a:pPr marL="0" marR="0">
              <a:lnSpc>
                <a:spcPts val="1775"/>
              </a:lnSpc>
              <a:spcBef>
                <a:spcPct val="0"/>
              </a:spcBef>
              <a:spcAft>
                <a:spcPct val="0"/>
              </a:spcAft>
            </a:pPr>
            <a:r>
              <a:rPr sz="17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1700" spc="7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700" spc="-13">
                <a:solidFill>
                  <a:srgbClr val="000000"/>
                </a:solidFill>
                <a:latin typeface="Calibri"/>
                <a:cs typeface="Calibri"/>
              </a:rPr>
              <a:t>Bayes</a:t>
            </a:r>
            <a:r>
              <a:rPr sz="1700" spc="2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700">
                <a:solidFill>
                  <a:srgbClr val="000000"/>
                </a:solidFill>
                <a:latin typeface="Calibri"/>
                <a:cs typeface="Calibri"/>
              </a:rPr>
              <a:t>Net</a:t>
            </a:r>
            <a:r>
              <a:rPr sz="1700" spc="22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700">
                <a:solidFill>
                  <a:srgbClr val="000000"/>
                </a:solidFill>
                <a:latin typeface="Calibri"/>
                <a:cs typeface="Calibri"/>
              </a:rPr>
              <a:t>learning</a:t>
            </a:r>
          </a:p>
          <a:p>
            <a:pPr marL="0" marR="0">
              <a:lnSpc>
                <a:spcPts val="1721"/>
              </a:lnSpc>
              <a:spcBef>
                <a:spcPct val="0"/>
              </a:spcBef>
              <a:spcAft>
                <a:spcPct val="0"/>
              </a:spcAft>
            </a:pPr>
            <a:r>
              <a:rPr sz="17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1700" spc="7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700">
                <a:solidFill>
                  <a:srgbClr val="000000"/>
                </a:solidFill>
                <a:latin typeface="Calibri"/>
                <a:cs typeface="Calibri"/>
              </a:rPr>
              <a:t>Support</a:t>
            </a:r>
            <a:r>
              <a:rPr sz="1700" spc="-1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700">
                <a:solidFill>
                  <a:srgbClr val="000000"/>
                </a:solidFill>
                <a:latin typeface="Calibri"/>
                <a:cs typeface="Calibri"/>
              </a:rPr>
              <a:t>vector</a:t>
            </a:r>
            <a:r>
              <a:rPr sz="1700" spc="2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700">
                <a:solidFill>
                  <a:srgbClr val="000000"/>
                </a:solidFill>
                <a:latin typeface="Calibri"/>
                <a:cs typeface="Calibri"/>
              </a:rPr>
              <a:t>machines</a:t>
            </a:r>
          </a:p>
          <a:p>
            <a:pPr marL="0" marR="0">
              <a:lnSpc>
                <a:spcPts val="1728"/>
              </a:lnSpc>
              <a:spcBef>
                <a:spcPct val="0"/>
              </a:spcBef>
              <a:spcAft>
                <a:spcPct val="0"/>
              </a:spcAft>
            </a:pPr>
            <a:r>
              <a:rPr sz="17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1700" spc="7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700">
                <a:solidFill>
                  <a:srgbClr val="000000"/>
                </a:solidFill>
                <a:latin typeface="Calibri"/>
                <a:cs typeface="Calibri"/>
              </a:rPr>
              <a:t>Kernel methods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00406" y="6558647"/>
            <a:ext cx="2059284" cy="483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Calibri"/>
                <a:cs typeface="Calibri"/>
              </a:rPr>
              <a:t>Slide</a:t>
            </a:r>
            <a:r>
              <a:rPr sz="1400" spc="1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000000"/>
                </a:solidFill>
                <a:latin typeface="Calibri"/>
                <a:cs typeface="Calibri"/>
              </a:rPr>
              <a:t>credit:</a:t>
            </a:r>
            <a:r>
              <a:rPr sz="1400" spc="22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 spc="-12">
                <a:solidFill>
                  <a:srgbClr val="000000"/>
                </a:solidFill>
                <a:latin typeface="Calibri"/>
                <a:cs typeface="Calibri"/>
              </a:rPr>
              <a:t>Ray</a:t>
            </a:r>
            <a:r>
              <a:rPr sz="1400" spc="1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000000"/>
                </a:solidFill>
                <a:latin typeface="Calibri"/>
                <a:cs typeface="Calibri"/>
              </a:rPr>
              <a:t>Mooney</a:t>
            </a:r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20090" y="502977"/>
            <a:ext cx="7265852" cy="15200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68"/>
              </a:lnSpc>
              <a:spcBef>
                <a:spcPct val="0"/>
              </a:spcBef>
              <a:spcAft>
                <a:spcPct val="0"/>
              </a:spcAft>
            </a:pPr>
            <a:r>
              <a:rPr sz="4400" spc="-11">
                <a:solidFill>
                  <a:srgbClr val="000000"/>
                </a:solidFill>
                <a:latin typeface="VCWSQR+CalibriLight"/>
                <a:cs typeface="VCWSQR+CalibriLight"/>
              </a:rPr>
              <a:t>History</a:t>
            </a:r>
            <a:r>
              <a:rPr sz="4400" spc="14">
                <a:solidFill>
                  <a:srgbClr val="000000"/>
                </a:solidFill>
                <a:latin typeface="VCWSQR+CalibriLight"/>
                <a:cs typeface="VCWSQR+CalibriLight"/>
              </a:rPr>
              <a:t> </a:t>
            </a:r>
            <a:r>
              <a:rPr sz="4400">
                <a:solidFill>
                  <a:srgbClr val="000000"/>
                </a:solidFill>
                <a:latin typeface="VCWSQR+CalibriLight"/>
                <a:cs typeface="VCWSQR+CalibriLight"/>
              </a:rPr>
              <a:t>of Machine Learning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0090" y="1524107"/>
            <a:ext cx="1423267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3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2000s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77290" y="1891996"/>
            <a:ext cx="5809461" cy="28128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8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000" spc="6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Graphical</a:t>
            </a:r>
            <a:r>
              <a:rPr sz="2000" spc="3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models</a:t>
            </a:r>
          </a:p>
          <a:p>
            <a:pPr marL="0" marR="0">
              <a:lnSpc>
                <a:spcPts val="2423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000" spc="6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spc="-13">
                <a:solidFill>
                  <a:srgbClr val="000000"/>
                </a:solidFill>
                <a:latin typeface="Calibri"/>
                <a:cs typeface="Calibri"/>
              </a:rPr>
              <a:t>Variational</a:t>
            </a:r>
            <a:r>
              <a:rPr sz="2000" spc="36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spc="-10">
                <a:solidFill>
                  <a:srgbClr val="000000"/>
                </a:solidFill>
                <a:latin typeface="Calibri"/>
                <a:cs typeface="Calibri"/>
              </a:rPr>
              <a:t>inference</a:t>
            </a:r>
          </a:p>
          <a:p>
            <a:pPr marL="0" marR="0">
              <a:lnSpc>
                <a:spcPts val="2417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000" spc="6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Statistical</a:t>
            </a:r>
            <a:r>
              <a:rPr sz="2000" spc="3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relational</a:t>
            </a:r>
            <a:r>
              <a:rPr sz="2000" spc="2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learning</a:t>
            </a:r>
          </a:p>
          <a:p>
            <a:pPr marL="0" marR="0">
              <a:lnSpc>
                <a:spcPts val="2417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000" spc="6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spc="-34">
                <a:solidFill>
                  <a:srgbClr val="000000"/>
                </a:solidFill>
                <a:latin typeface="Calibri"/>
                <a:cs typeface="Calibri"/>
              </a:rPr>
              <a:t>Transfer</a:t>
            </a:r>
            <a:r>
              <a:rPr sz="2000" spc="5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learning</a:t>
            </a:r>
          </a:p>
          <a:p>
            <a:pPr marL="0" marR="0">
              <a:lnSpc>
                <a:spcPts val="2423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000" spc="6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Sequence</a:t>
            </a:r>
            <a:r>
              <a:rPr sz="2000" spc="2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labeling</a:t>
            </a:r>
          </a:p>
          <a:p>
            <a:pPr marL="0" marR="0">
              <a:lnSpc>
                <a:spcPts val="2417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000" spc="6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Collective</a:t>
            </a:r>
            <a:r>
              <a:rPr sz="2000" spc="2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classification</a:t>
            </a:r>
            <a:r>
              <a:rPr sz="2000" spc="22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and structured</a:t>
            </a:r>
            <a:r>
              <a:rPr sz="2000" spc="3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outputs</a:t>
            </a:r>
          </a:p>
          <a:p>
            <a:pPr marL="0" marR="0">
              <a:lnSpc>
                <a:spcPts val="2417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000" spc="6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Computer </a:t>
            </a:r>
            <a:r>
              <a:rPr sz="2000" spc="-16">
                <a:solidFill>
                  <a:srgbClr val="000000"/>
                </a:solidFill>
                <a:latin typeface="Calibri"/>
                <a:cs typeface="Calibri"/>
              </a:rPr>
              <a:t>systems</a:t>
            </a:r>
            <a:r>
              <a:rPr sz="2000" spc="4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applications</a:t>
            </a:r>
          </a:p>
          <a:p>
            <a:pPr marL="457200" marR="0">
              <a:lnSpc>
                <a:spcPts val="2197"/>
              </a:lnSpc>
              <a:spcBef>
                <a:spcPts val="32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1800" spc="72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800">
                <a:solidFill>
                  <a:srgbClr val="000000"/>
                </a:solidFill>
                <a:latin typeface="Calibri"/>
                <a:cs typeface="Calibri"/>
              </a:rPr>
              <a:t>Compilers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34490" y="4332248"/>
            <a:ext cx="1564562" cy="904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7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1800" spc="72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800">
                <a:solidFill>
                  <a:srgbClr val="000000"/>
                </a:solidFill>
                <a:latin typeface="Calibri"/>
                <a:cs typeface="Calibri"/>
              </a:rPr>
              <a:t>Debugging</a:t>
            </a:r>
          </a:p>
          <a:p>
            <a:pPr marL="0" marR="0">
              <a:lnSpc>
                <a:spcPts val="2197"/>
              </a:lnSpc>
              <a:spcBef>
                <a:spcPts val="28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1800" spc="72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800">
                <a:solidFill>
                  <a:srgbClr val="000000"/>
                </a:solidFill>
                <a:latin typeface="Calibri"/>
                <a:cs typeface="Calibri"/>
              </a:rPr>
              <a:t>Graphics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77290" y="4898422"/>
            <a:ext cx="5754457" cy="15731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200" marR="0">
              <a:lnSpc>
                <a:spcPts val="2197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1800" spc="72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1800">
                <a:solidFill>
                  <a:srgbClr val="000000"/>
                </a:solidFill>
                <a:latin typeface="Calibri"/>
                <a:cs typeface="Calibri"/>
              </a:rPr>
              <a:t>Security (intrusion, virus, and</a:t>
            </a:r>
            <a:r>
              <a:rPr sz="1800" spc="1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000000"/>
                </a:solidFill>
                <a:latin typeface="Calibri"/>
                <a:cs typeface="Calibri"/>
              </a:rPr>
              <a:t>worm detection)</a:t>
            </a:r>
          </a:p>
          <a:p>
            <a:pPr marL="0" marR="0">
              <a:lnSpc>
                <a:spcPts val="2369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000" spc="6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Email</a:t>
            </a:r>
            <a:r>
              <a:rPr sz="2000" spc="16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management</a:t>
            </a:r>
          </a:p>
          <a:p>
            <a:pPr marL="0" marR="0">
              <a:lnSpc>
                <a:spcPts val="2417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000" spc="6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spc="-11">
                <a:solidFill>
                  <a:srgbClr val="000000"/>
                </a:solidFill>
                <a:latin typeface="Calibri"/>
                <a:cs typeface="Calibri"/>
              </a:rPr>
              <a:t>Personalized</a:t>
            </a:r>
            <a:r>
              <a:rPr sz="2000" spc="38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assistants</a:t>
            </a:r>
            <a:r>
              <a:rPr sz="2000" spc="3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that learn</a:t>
            </a:r>
          </a:p>
          <a:p>
            <a:pPr marL="0" marR="0">
              <a:lnSpc>
                <a:spcPts val="2423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000" spc="6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Learning</a:t>
            </a:r>
            <a:r>
              <a:rPr sz="2000" spc="1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in robotics</a:t>
            </a:r>
            <a:r>
              <a:rPr sz="2000" spc="1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and vision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00406" y="6558647"/>
            <a:ext cx="2059284" cy="483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Calibri"/>
                <a:cs typeface="Calibri"/>
              </a:rPr>
              <a:t>Slide</a:t>
            </a:r>
            <a:r>
              <a:rPr sz="1400" spc="1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000000"/>
                </a:solidFill>
                <a:latin typeface="Calibri"/>
                <a:cs typeface="Calibri"/>
              </a:rPr>
              <a:t>credit:</a:t>
            </a:r>
            <a:r>
              <a:rPr sz="1400" spc="22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 spc="-12">
                <a:solidFill>
                  <a:srgbClr val="000000"/>
                </a:solidFill>
                <a:latin typeface="Calibri"/>
                <a:cs typeface="Calibri"/>
              </a:rPr>
              <a:t>Ray</a:t>
            </a:r>
            <a:r>
              <a:rPr sz="1400" spc="1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000000"/>
                </a:solidFill>
                <a:latin typeface="Calibri"/>
                <a:cs typeface="Calibri"/>
              </a:rPr>
              <a:t>Mooney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dirty="0"/>
              <a:t>Course Objectives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68" y="1556792"/>
            <a:ext cx="7920880" cy="258532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latin typeface="+mj-lt"/>
              </a:rPr>
              <a:t>Understand basic machine learning principles and algorithms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latin typeface="+mj-lt"/>
              </a:rPr>
              <a:t>Learn the ability to solve application problems with machine learning algorithms/tools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latin typeface="+mj-lt"/>
              </a:rPr>
              <a:t>Master the basic method of common machine learning algorithms with </a:t>
            </a:r>
            <a:r>
              <a:rPr kumimoji="1" lang="en-US" altLang="zh-CN" sz="2800" dirty="0" err="1">
                <a:latin typeface="+mj-lt"/>
              </a:rPr>
              <a:t>sklearn</a:t>
            </a:r>
            <a:r>
              <a:rPr kumimoji="1" lang="en-US" altLang="zh-CN" sz="2800" dirty="0">
                <a:latin typeface="+mj-lt"/>
              </a:rPr>
              <a:t> library and others.</a:t>
            </a:r>
            <a:endParaRPr kumimoji="1" lang="zh-CN" altLang="en-US" sz="2800" dirty="0">
              <a:latin typeface="+mj-lt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FAFEB4C-98E9-F24D-846C-2132166AA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37323" y="6482173"/>
            <a:ext cx="1737264" cy="184666"/>
          </a:xfrm>
        </p:spPr>
        <p:txBody>
          <a:bodyPr/>
          <a:lstStyle/>
          <a:p>
            <a:fld id="{AFE7FC83-13BA-D54D-9A9D-DC0A80A568EE}" type="slidenum">
              <a:rPr kumimoji="1" lang="zh-CN" altLang="en-US" sz="1200" smtClean="0"/>
              <a:t>6</a:t>
            </a:fld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96701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20090" y="502977"/>
            <a:ext cx="7265852" cy="15200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68"/>
              </a:lnSpc>
              <a:spcBef>
                <a:spcPct val="0"/>
              </a:spcBef>
              <a:spcAft>
                <a:spcPct val="0"/>
              </a:spcAft>
            </a:pPr>
            <a:r>
              <a:rPr sz="4400" spc="-11">
                <a:solidFill>
                  <a:srgbClr val="000000"/>
                </a:solidFill>
                <a:latin typeface="JNIAHD+CalibriLight"/>
                <a:cs typeface="JNIAHD+CalibriLight"/>
              </a:rPr>
              <a:t>History</a:t>
            </a:r>
            <a:r>
              <a:rPr sz="4400" spc="14">
                <a:solidFill>
                  <a:srgbClr val="000000"/>
                </a:solidFill>
                <a:latin typeface="JNIAHD+CalibriLight"/>
                <a:cs typeface="JNIAHD+CalibriLight"/>
              </a:rPr>
              <a:t> </a:t>
            </a:r>
            <a:r>
              <a:rPr sz="4400">
                <a:solidFill>
                  <a:srgbClr val="000000"/>
                </a:solidFill>
                <a:latin typeface="JNIAHD+CalibriLight"/>
                <a:cs typeface="JNIAHD+CalibriLight"/>
              </a:rPr>
              <a:t>of Machine Learning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0090" y="1512072"/>
            <a:ext cx="1623848" cy="967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12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2010s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77290" y="1928729"/>
            <a:ext cx="2414108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3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Deep learning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77290" y="2285345"/>
            <a:ext cx="4388476" cy="18975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3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Learning </a:t>
            </a:r>
            <a:r>
              <a:rPr sz="2400" spc="-13">
                <a:solidFill>
                  <a:srgbClr val="000000"/>
                </a:solidFill>
                <a:latin typeface="Calibri"/>
                <a:cs typeface="Calibri"/>
              </a:rPr>
              <a:t>from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 big </a:t>
            </a:r>
            <a:r>
              <a:rPr sz="2400" spc="-17">
                <a:solidFill>
                  <a:srgbClr val="000000"/>
                </a:solidFill>
                <a:latin typeface="Calibri"/>
                <a:cs typeface="Calibri"/>
              </a:rPr>
              <a:t>data</a:t>
            </a:r>
          </a:p>
          <a:p>
            <a:pPr marL="0" marR="0">
              <a:lnSpc>
                <a:spcPts val="2802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3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Learning with</a:t>
            </a:r>
            <a:r>
              <a:rPr sz="2400" spc="-1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GPUs</a:t>
            </a:r>
            <a:r>
              <a:rPr sz="2400" spc="-16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or HPC</a:t>
            </a:r>
          </a:p>
          <a:p>
            <a:pPr marL="0" marR="0">
              <a:lnSpc>
                <a:spcPts val="2801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3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Multi-task &amp; </a:t>
            </a:r>
            <a:r>
              <a:rPr sz="2400" spc="-10">
                <a:solidFill>
                  <a:srgbClr val="000000"/>
                </a:solidFill>
                <a:latin typeface="Calibri"/>
                <a:cs typeface="Calibri"/>
              </a:rPr>
              <a:t>lifelong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 learning</a:t>
            </a:r>
          </a:p>
          <a:p>
            <a:pPr marL="0" marR="0">
              <a:lnSpc>
                <a:spcPts val="2807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3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Deep </a:t>
            </a:r>
            <a:r>
              <a:rPr sz="2400" spc="-12">
                <a:solidFill>
                  <a:srgbClr val="000000"/>
                </a:solidFill>
                <a:latin typeface="Calibri"/>
                <a:cs typeface="Calibri"/>
              </a:rPr>
              <a:t>reinforcement</a:t>
            </a:r>
            <a:r>
              <a:rPr sz="2400" spc="1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learning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77290" y="3709522"/>
            <a:ext cx="7946116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3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Massive applications </a:t>
            </a:r>
            <a:r>
              <a:rPr sz="2400" spc="-23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400" spc="19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vision, speech, </a:t>
            </a:r>
            <a:r>
              <a:rPr sz="2400" spc="-14">
                <a:solidFill>
                  <a:srgbClr val="000000"/>
                </a:solidFill>
                <a:latin typeface="Calibri"/>
                <a:cs typeface="Calibri"/>
              </a:rPr>
              <a:t>text,</a:t>
            </a:r>
            <a:r>
              <a:rPr sz="2400" spc="12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networks,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405890" y="4002131"/>
            <a:ext cx="2067897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behavior </a:t>
            </a:r>
            <a:r>
              <a:rPr sz="2400" spc="-10">
                <a:solidFill>
                  <a:srgbClr val="000000"/>
                </a:solidFill>
                <a:latin typeface="Calibri"/>
                <a:cs typeface="Calibri"/>
              </a:rPr>
              <a:t>etc.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77290" y="4357985"/>
            <a:ext cx="896243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3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…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00406" y="6558647"/>
            <a:ext cx="2059284" cy="483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706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0000"/>
                </a:solidFill>
                <a:latin typeface="Calibri"/>
                <a:cs typeface="Calibri"/>
              </a:rPr>
              <a:t>Slide</a:t>
            </a:r>
            <a:r>
              <a:rPr sz="1400" spc="1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000000"/>
                </a:solidFill>
                <a:latin typeface="Calibri"/>
                <a:cs typeface="Calibri"/>
              </a:rPr>
              <a:t>credit:</a:t>
            </a:r>
            <a:r>
              <a:rPr sz="1400" spc="22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 spc="-12">
                <a:solidFill>
                  <a:srgbClr val="000000"/>
                </a:solidFill>
                <a:latin typeface="Calibri"/>
                <a:cs typeface="Calibri"/>
              </a:rPr>
              <a:t>Ray</a:t>
            </a:r>
            <a:r>
              <a:rPr sz="1400" spc="1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400">
                <a:solidFill>
                  <a:srgbClr val="000000"/>
                </a:solidFill>
                <a:latin typeface="Calibri"/>
                <a:cs typeface="Calibri"/>
              </a:rPr>
              <a:t>Mooney</a:t>
            </a:r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57037" y="275100"/>
            <a:ext cx="7487950" cy="6683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68"/>
              </a:lnSpc>
              <a:spcBef>
                <a:spcPct val="0"/>
              </a:spcBef>
              <a:spcAft>
                <a:spcPct val="0"/>
              </a:spcAft>
            </a:pPr>
            <a:r>
              <a:rPr sz="4400" dirty="0">
                <a:solidFill>
                  <a:srgbClr val="000000"/>
                </a:solidFill>
                <a:latin typeface="TJBOPK+CalibriLight"/>
                <a:cs typeface="TJBOPK+CalibriLight"/>
              </a:rPr>
              <a:t>Machine Learning </a:t>
            </a:r>
            <a:r>
              <a:rPr sz="4400" spc="-10" dirty="0">
                <a:solidFill>
                  <a:srgbClr val="000000"/>
                </a:solidFill>
                <a:latin typeface="TJBOPK+CalibriLight"/>
                <a:cs typeface="TJBOPK+CalibriLight"/>
              </a:rPr>
              <a:t>Categories</a:t>
            </a:r>
            <a:endParaRPr lang="en-US" altLang="zh-MO" sz="4400" spc="-10" dirty="0">
              <a:solidFill>
                <a:srgbClr val="000000"/>
              </a:solidFill>
              <a:latin typeface="TJBOPK+CalibriLight"/>
              <a:cs typeface="TJBOPK+Calibri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0090" y="1546362"/>
            <a:ext cx="3671570" cy="967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Supervised Learning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77290" y="2001119"/>
            <a:ext cx="7283142" cy="357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3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spc="-215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400" spc="213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perform the desired</a:t>
            </a:r>
            <a:r>
              <a:rPr sz="2400" spc="18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output given the </a:t>
            </a:r>
            <a:r>
              <a:rPr sz="2400" spc="-17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2400" spc="16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and labels</a:t>
            </a:r>
            <a:endParaRPr lang="en-US" altLang="zh-MO" sz="24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0090" y="2842524"/>
            <a:ext cx="4063152" cy="967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Unsupervised Learning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77290" y="3297281"/>
            <a:ext cx="6999359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3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spc="-214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400" spc="21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spc="-12" dirty="0">
                <a:solidFill>
                  <a:srgbClr val="000000"/>
                </a:solidFill>
                <a:latin typeface="Calibri"/>
                <a:cs typeface="Calibri"/>
              </a:rPr>
              <a:t>analyze</a:t>
            </a:r>
            <a:r>
              <a:rPr sz="2400" spc="13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and </a:t>
            </a:r>
            <a:r>
              <a:rPr sz="2400" spc="-25" dirty="0">
                <a:solidFill>
                  <a:srgbClr val="000000"/>
                </a:solidFill>
                <a:latin typeface="Calibri"/>
                <a:cs typeface="Calibri"/>
              </a:rPr>
              <a:t>make</a:t>
            </a:r>
            <a:r>
              <a:rPr sz="2400" spc="12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use of the underlying </a:t>
            </a:r>
            <a:r>
              <a:rPr sz="2400" spc="-17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405890" y="3626465"/>
            <a:ext cx="2878484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 spc="-11">
                <a:solidFill>
                  <a:srgbClr val="000000"/>
                </a:solidFill>
                <a:latin typeface="Calibri"/>
                <a:cs typeface="Calibri"/>
              </a:rPr>
              <a:t>patterns/structures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20090" y="4586742"/>
            <a:ext cx="4232443" cy="967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15" dirty="0">
                <a:solidFill>
                  <a:srgbClr val="000000"/>
                </a:solidFill>
                <a:latin typeface="Calibri"/>
                <a:cs typeface="Calibri"/>
              </a:rPr>
              <a:t>Reinforcement</a:t>
            </a:r>
            <a:r>
              <a:rPr sz="2800" spc="12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Learning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177290" y="5041499"/>
            <a:ext cx="6841922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3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spc="-216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400" spc="21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learn a policy of taking actions in a dynamic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405890" y="5370683"/>
            <a:ext cx="4803215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 spc="-11">
                <a:solidFill>
                  <a:srgbClr val="000000"/>
                </a:solidFill>
                <a:latin typeface="Calibri"/>
                <a:cs typeface="Calibri"/>
              </a:rPr>
              <a:t>environment</a:t>
            </a:r>
            <a:r>
              <a:rPr sz="2400" spc="1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and acquire </a:t>
            </a:r>
            <a:r>
              <a:rPr sz="2400" spc="-16">
                <a:solidFill>
                  <a:srgbClr val="000000"/>
                </a:solidFill>
                <a:latin typeface="Calibri"/>
                <a:cs typeface="Calibri"/>
              </a:rPr>
              <a:t>rewards</a:t>
            </a:r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"/>
          <p:cNvSpPr/>
          <p:nvPr/>
        </p:nvSpPr>
        <p:spPr>
          <a:xfrm>
            <a:off x="381" y="-27384"/>
            <a:ext cx="9149968" cy="686435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0090" y="502977"/>
            <a:ext cx="6714843" cy="6683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68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MO" sz="4400" dirty="0">
                <a:solidFill>
                  <a:srgbClr val="000000"/>
                </a:solidFill>
                <a:latin typeface="CRJFGM+CalibriLight"/>
                <a:cs typeface="CRJFGM+CalibriLight"/>
              </a:rPr>
              <a:t>ML</a:t>
            </a:r>
            <a:r>
              <a:rPr lang="zh-CN" altLang="en-US" sz="4400" dirty="0">
                <a:solidFill>
                  <a:srgbClr val="000000"/>
                </a:solidFill>
                <a:latin typeface="CRJFGM+CalibriLight"/>
                <a:cs typeface="CRJFGM+CalibriLight"/>
              </a:rPr>
              <a:t> </a:t>
            </a:r>
            <a:r>
              <a:rPr sz="4400" spc="-21" dirty="0">
                <a:solidFill>
                  <a:srgbClr val="000000"/>
                </a:solidFill>
                <a:latin typeface="CRJFGM+CalibriLight"/>
                <a:cs typeface="CRJFGM+CalibriLight"/>
              </a:rPr>
              <a:t>Process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10456" y="2006453"/>
            <a:ext cx="1461641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 spc="-25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9431" y="2139803"/>
            <a:ext cx="1038820" cy="1195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622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Calibri"/>
                <a:cs typeface="Calibri"/>
              </a:rPr>
              <a:t>Raw</a:t>
            </a:r>
          </a:p>
          <a:p>
            <a:pPr marL="0" marR="0">
              <a:lnSpc>
                <a:spcPts val="2880"/>
              </a:lnSpc>
              <a:spcBef>
                <a:spcPct val="0"/>
              </a:spcBef>
              <a:spcAft>
                <a:spcPct val="0"/>
              </a:spcAft>
            </a:pPr>
            <a:r>
              <a:rPr sz="2400" spc="-17">
                <a:solidFill>
                  <a:srgbClr val="FFFFFF"/>
                </a:solidFill>
                <a:latin typeface="Calibri"/>
                <a:cs typeface="Calibri"/>
              </a:rPr>
              <a:t>Data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232398" y="2201525"/>
            <a:ext cx="1260276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612386" y="2372213"/>
            <a:ext cx="1038820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 spc="-17">
                <a:solidFill>
                  <a:srgbClr val="FFFFFF"/>
                </a:solidFill>
                <a:latin typeface="Calibri"/>
                <a:cs typeface="Calibri"/>
              </a:rPr>
              <a:t>Data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414016" y="2630531"/>
            <a:ext cx="1607343" cy="1560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75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 spc="-17">
                <a:solidFill>
                  <a:srgbClr val="FFFFFF"/>
                </a:solidFill>
                <a:latin typeface="Calibri"/>
                <a:cs typeface="Calibri"/>
              </a:rPr>
              <a:t>Data</a:t>
            </a:r>
          </a:p>
          <a:p>
            <a:pPr marL="0" marR="0">
              <a:lnSpc>
                <a:spcPts val="2880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Calibri"/>
                <a:cs typeface="Calibri"/>
              </a:rPr>
              <a:t>Formaliz-</a:t>
            </a:r>
          </a:p>
          <a:p>
            <a:pPr marL="255269" marR="0">
              <a:lnSpc>
                <a:spcPts val="287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Calibri"/>
                <a:cs typeface="Calibri"/>
              </a:rPr>
              <a:t>ation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545324" y="2987909"/>
            <a:ext cx="1758702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 spc="-13">
                <a:solidFill>
                  <a:srgbClr val="FFFFFF"/>
                </a:solidFill>
                <a:latin typeface="Calibri"/>
                <a:cs typeface="Calibri"/>
              </a:rPr>
              <a:t>Evaluation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89431" y="3464159"/>
            <a:ext cx="1038820" cy="1195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622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Calibri"/>
                <a:cs typeface="Calibri"/>
              </a:rPr>
              <a:t>Raw</a:t>
            </a:r>
          </a:p>
          <a:p>
            <a:pPr marL="0" marR="0">
              <a:lnSpc>
                <a:spcPts val="2879"/>
              </a:lnSpc>
              <a:spcBef>
                <a:spcPct val="0"/>
              </a:spcBef>
              <a:spcAft>
                <a:spcPct val="0"/>
              </a:spcAft>
            </a:pPr>
            <a:r>
              <a:rPr sz="2400" spc="-17">
                <a:solidFill>
                  <a:srgbClr val="FFFFFF"/>
                </a:solidFill>
                <a:latin typeface="Calibri"/>
                <a:cs typeface="Calibri"/>
              </a:rPr>
              <a:t>Data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612386" y="3620369"/>
            <a:ext cx="1038820" cy="1195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671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 spc="-63">
                <a:solidFill>
                  <a:srgbClr val="FFFFFF"/>
                </a:solidFill>
                <a:latin typeface="Calibri"/>
                <a:cs typeface="Calibri"/>
              </a:rPr>
              <a:t>Test</a:t>
            </a:r>
          </a:p>
          <a:p>
            <a:pPr marL="0" marR="0">
              <a:lnSpc>
                <a:spcPts val="2879"/>
              </a:lnSpc>
              <a:spcBef>
                <a:spcPct val="0"/>
              </a:spcBef>
              <a:spcAft>
                <a:spcPct val="0"/>
              </a:spcAft>
            </a:pPr>
            <a:r>
              <a:rPr sz="2400" spc="-17">
                <a:solidFill>
                  <a:srgbClr val="FFFFFF"/>
                </a:solidFill>
                <a:latin typeface="Calibri"/>
                <a:cs typeface="Calibri"/>
              </a:rPr>
              <a:t>Data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20090" y="5197866"/>
            <a:ext cx="8196638" cy="967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12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Basic assumption: there </a:t>
            </a:r>
            <a:r>
              <a:rPr sz="2800" spc="-17">
                <a:solidFill>
                  <a:srgbClr val="000000"/>
                </a:solidFill>
                <a:latin typeface="Calibri"/>
                <a:cs typeface="Calibri"/>
              </a:rPr>
              <a:t>exist</a:t>
            </a:r>
            <a:r>
              <a:rPr sz="2800" spc="17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the same </a:t>
            </a:r>
            <a:r>
              <a:rPr sz="2800" spc="-13">
                <a:solidFill>
                  <a:srgbClr val="000000"/>
                </a:solidFill>
                <a:latin typeface="Calibri"/>
                <a:cs typeface="Calibri"/>
              </a:rPr>
              <a:t>patterns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48690" y="5581904"/>
            <a:ext cx="4679161" cy="967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across training</a:t>
            </a:r>
            <a:r>
              <a:rPr sz="2800" spc="1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and </a:t>
            </a:r>
            <a:r>
              <a:rPr sz="2800" spc="-18">
                <a:solidFill>
                  <a:srgbClr val="000000"/>
                </a:solidFill>
                <a:latin typeface="Calibri"/>
                <a:cs typeface="Calibri"/>
              </a:rPr>
              <a:t>test</a:t>
            </a:r>
            <a:r>
              <a:rPr sz="2800" spc="19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18">
                <a:solidFill>
                  <a:srgbClr val="000000"/>
                </a:solidFill>
                <a:latin typeface="Calibri"/>
                <a:cs typeface="Calibri"/>
              </a:rPr>
              <a:t>data</a:t>
            </a:r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20090" y="502977"/>
            <a:ext cx="5358038" cy="15200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68"/>
              </a:lnSpc>
              <a:spcBef>
                <a:spcPct val="0"/>
              </a:spcBef>
              <a:spcAft>
                <a:spcPct val="0"/>
              </a:spcAft>
            </a:pPr>
            <a:r>
              <a:rPr sz="4400">
                <a:solidFill>
                  <a:srgbClr val="000000"/>
                </a:solidFill>
                <a:latin typeface="BMQPUD+CalibriLight"/>
                <a:cs typeface="BMQPUD+CalibriLight"/>
              </a:rPr>
              <a:t>Supervised Learning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0090" y="1546362"/>
            <a:ext cx="8052914" cy="967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12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Given the training </a:t>
            </a:r>
            <a:r>
              <a:rPr sz="2800" spc="-12">
                <a:solidFill>
                  <a:srgbClr val="000000"/>
                </a:solidFill>
                <a:latin typeface="Calibri"/>
                <a:cs typeface="Calibri"/>
              </a:rPr>
              <a:t>dataset</a:t>
            </a:r>
            <a:r>
              <a:rPr sz="2800" spc="1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of</a:t>
            </a:r>
            <a:r>
              <a:rPr sz="2800" spc="-1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11">
                <a:solidFill>
                  <a:srgbClr val="0070C0"/>
                </a:solidFill>
                <a:latin typeface="Calibri"/>
                <a:cs typeface="Calibri"/>
              </a:rPr>
              <a:t>(data,</a:t>
            </a:r>
            <a:r>
              <a:rPr sz="2800" spc="13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800">
                <a:solidFill>
                  <a:srgbClr val="0070C0"/>
                </a:solidFill>
                <a:latin typeface="Calibri"/>
                <a:cs typeface="Calibri"/>
              </a:rPr>
              <a:t>label)</a:t>
            </a:r>
            <a:r>
              <a:rPr sz="2800" spc="-13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pairs,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63173" y="2568197"/>
            <a:ext cx="8364987" cy="967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let the machine learn a function</a:t>
            </a:r>
            <a:r>
              <a:rPr sz="2800" spc="13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14" dirty="0">
                <a:solidFill>
                  <a:srgbClr val="000000"/>
                </a:solidFill>
                <a:latin typeface="Calibri"/>
                <a:cs typeface="Calibri"/>
              </a:rPr>
              <a:t>from</a:t>
            </a:r>
            <a:r>
              <a:rPr sz="2800" spc="1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0070C0"/>
                </a:solidFill>
                <a:latin typeface="Calibri"/>
                <a:cs typeface="Calibri"/>
              </a:rPr>
              <a:t>data</a:t>
            </a:r>
            <a:r>
              <a:rPr sz="2800" spc="21" dirty="0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800" spc="-32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800" spc="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70C0"/>
                </a:solidFill>
                <a:latin typeface="Calibri"/>
                <a:cs typeface="Calibri"/>
              </a:rPr>
              <a:t>label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20090" y="3590815"/>
            <a:ext cx="2541755" cy="967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12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Function</a:t>
            </a:r>
            <a:r>
              <a:rPr sz="2800" spc="18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set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856160" y="3590815"/>
            <a:ext cx="4246380" cy="967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is called</a:t>
            </a:r>
            <a:r>
              <a:rPr sz="2800" spc="2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>
                <a:solidFill>
                  <a:srgbClr val="0070C0"/>
                </a:solidFill>
                <a:latin typeface="Calibri"/>
                <a:cs typeface="Calibri"/>
              </a:rPr>
              <a:t>hypothesis</a:t>
            </a:r>
            <a:r>
              <a:rPr sz="2800" spc="19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800">
                <a:solidFill>
                  <a:srgbClr val="0070C0"/>
                </a:solidFill>
                <a:latin typeface="Calibri"/>
                <a:cs typeface="Calibri"/>
              </a:rPr>
              <a:t>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bject 15"/>
              <p:cNvSpPr txBox="1"/>
              <p:nvPr/>
            </p:nvSpPr>
            <p:spPr>
              <a:xfrm>
                <a:off x="720090" y="4101358"/>
                <a:ext cx="8429090" cy="41896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0" marR="0">
                  <a:lnSpc>
                    <a:spcPts val="342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800" dirty="0">
                    <a:solidFill>
                      <a:srgbClr val="000000"/>
                    </a:solidFill>
                    <a:latin typeface="Arial"/>
                    <a:cs typeface="Arial"/>
                  </a:rPr>
                  <a:t>•</a:t>
                </a:r>
                <a:r>
                  <a:rPr lang="en-US" sz="2800" spc="120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sz="2800" dirty="0">
                    <a:solidFill>
                      <a:srgbClr val="000000"/>
                    </a:solidFill>
                    <a:latin typeface="Calibri"/>
                    <a:cs typeface="Calibri"/>
                  </a:rPr>
                  <a:t>Learning is </a:t>
                </a:r>
                <a:r>
                  <a:rPr lang="en-US" sz="2800" spc="-23" dirty="0">
                    <a:solidFill>
                      <a:srgbClr val="000000"/>
                    </a:solidFill>
                    <a:latin typeface="Calibri"/>
                    <a:cs typeface="Calibri"/>
                  </a:rPr>
                  <a:t>referred</a:t>
                </a:r>
                <a:r>
                  <a:rPr lang="en-US" sz="2800" spc="20" dirty="0">
                    <a:solidFill>
                      <a:srgbClr val="000000"/>
                    </a:solidFill>
                    <a:latin typeface="Calibri"/>
                    <a:cs typeface="Calibri"/>
                  </a:rPr>
                  <a:t> </a:t>
                </a:r>
                <a:r>
                  <a:rPr lang="en-US" sz="2800" spc="-31" dirty="0">
                    <a:solidFill>
                      <a:srgbClr val="000000"/>
                    </a:solidFill>
                    <a:latin typeface="Calibri"/>
                    <a:cs typeface="Calibri"/>
                  </a:rPr>
                  <a:t>to</a:t>
                </a:r>
                <a:r>
                  <a:rPr lang="en-US" sz="2800" spc="29" dirty="0">
                    <a:solidFill>
                      <a:srgbClr val="000000"/>
                    </a:solidFill>
                    <a:latin typeface="Calibri"/>
                    <a:cs typeface="Calibri"/>
                  </a:rPr>
                  <a:t> </a:t>
                </a:r>
                <a:r>
                  <a:rPr lang="en-US" sz="2800" dirty="0">
                    <a:solidFill>
                      <a:srgbClr val="000000"/>
                    </a:solidFill>
                    <a:latin typeface="Calibri"/>
                    <a:cs typeface="Calibri"/>
                  </a:rPr>
                  <a:t>as updating the</a:t>
                </a:r>
                <a:r>
                  <a:rPr lang="en-US" sz="2800" spc="15" dirty="0">
                    <a:solidFill>
                      <a:srgbClr val="000000"/>
                    </a:solidFill>
                    <a:latin typeface="Calibri"/>
                    <a:cs typeface="Calibri"/>
                  </a:rPr>
                  <a:t> </a:t>
                </a:r>
                <a:r>
                  <a:rPr lang="en-US" sz="2800" spc="-12" dirty="0">
                    <a:solidFill>
                      <a:srgbClr val="0070C0"/>
                    </a:solidFill>
                    <a:latin typeface="Calibri"/>
                    <a:cs typeface="Calibri"/>
                  </a:rPr>
                  <a:t>parameter</a:t>
                </a:r>
                <a14:m>
                  <m:oMath xmlns:m="http://schemas.openxmlformats.org/officeDocument/2006/math">
                    <m:r>
                      <a:rPr lang="en-US" altLang="zh-CN" sz="2800" b="0" i="0" spc="-12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a:rPr lang="en-US" altLang="zh-MO" sz="2800" i="1" spc="-12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"/>
                      </a:rPr>
                      <m:t>𝜃</m:t>
                    </m:r>
                  </m:oMath>
                </a14:m>
                <a:endParaRPr sz="2800" spc="-12" dirty="0">
                  <a:solidFill>
                    <a:srgbClr val="0070C0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5" name="object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90" y="4101358"/>
                <a:ext cx="8429090" cy="418961"/>
              </a:xfrm>
              <a:prstGeom prst="rect">
                <a:avLst/>
              </a:prstGeom>
              <a:blipFill>
                <a:blip r:embed="rId3"/>
                <a:stretch>
                  <a:fillRect l="-2560" t="-26471" b="-47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bject 17"/>
          <p:cNvSpPr txBox="1"/>
          <p:nvPr/>
        </p:nvSpPr>
        <p:spPr>
          <a:xfrm>
            <a:off x="720089" y="4612649"/>
            <a:ext cx="2793634" cy="967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12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How</a:t>
            </a:r>
            <a:r>
              <a:rPr sz="2800" spc="1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32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800" spc="3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learn?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177290" y="5067407"/>
            <a:ext cx="7937156" cy="7053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3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Update the parameter </a:t>
            </a:r>
            <a:r>
              <a:rPr sz="2400" spc="-22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spc="-25" dirty="0">
                <a:solidFill>
                  <a:srgbClr val="000000"/>
                </a:solidFill>
                <a:latin typeface="Calibri"/>
                <a:cs typeface="Calibri"/>
              </a:rPr>
              <a:t>make</a:t>
            </a:r>
            <a:r>
              <a:rPr sz="2400" spc="2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the prediction close </a:t>
            </a:r>
            <a:r>
              <a:rPr sz="2400" spc="-22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</a:p>
          <a:p>
            <a:pPr marL="228600" marR="0">
              <a:lnSpc>
                <a:spcPts val="2592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corresponding label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634490" y="5796484"/>
            <a:ext cx="4050490" cy="10283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8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000" spc="6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What is the learning</a:t>
            </a:r>
            <a:r>
              <a:rPr sz="2000" spc="1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objective?</a:t>
            </a:r>
          </a:p>
          <a:p>
            <a:pPr marL="0" marR="0">
              <a:lnSpc>
                <a:spcPts val="2438"/>
              </a:lnSpc>
              <a:spcBef>
                <a:spcPts val="268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000" spc="6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How </a:t>
            </a:r>
            <a:r>
              <a:rPr sz="2000" spc="-14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000" spc="1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update</a:t>
            </a:r>
            <a:r>
              <a:rPr sz="2000" spc="16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the </a:t>
            </a:r>
            <a:r>
              <a:rPr sz="2000" spc="-10">
                <a:solidFill>
                  <a:srgbClr val="000000"/>
                </a:solidFill>
                <a:latin typeface="Calibri"/>
                <a:cs typeface="Calibri"/>
              </a:rPr>
              <a:t>parameters?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907" y="1964504"/>
            <a:ext cx="4111278" cy="60005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026" y="3043333"/>
            <a:ext cx="2242062" cy="47364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550" y="3594715"/>
            <a:ext cx="1062484" cy="43617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20090" y="502977"/>
            <a:ext cx="5020168" cy="15200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68"/>
              </a:lnSpc>
              <a:spcBef>
                <a:spcPct val="0"/>
              </a:spcBef>
              <a:spcAft>
                <a:spcPct val="0"/>
              </a:spcAft>
            </a:pPr>
            <a:r>
              <a:rPr sz="4400">
                <a:solidFill>
                  <a:srgbClr val="000000"/>
                </a:solidFill>
                <a:latin typeface="IJIKCP+CalibriLight"/>
                <a:cs typeface="IJIKCP+CalibriLight"/>
              </a:rPr>
              <a:t>Learning Objective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0090" y="1546362"/>
            <a:ext cx="8348295" cy="967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12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29">
                <a:solidFill>
                  <a:srgbClr val="000000"/>
                </a:solidFill>
                <a:latin typeface="Calibri"/>
                <a:cs typeface="Calibri"/>
              </a:rPr>
              <a:t>Make</a:t>
            </a:r>
            <a:r>
              <a:rPr sz="2800" spc="3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the prediction closed </a:t>
            </a:r>
            <a:r>
              <a:rPr sz="2800" spc="-31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800" spc="3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the corresponding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720090" y="3463561"/>
            <a:ext cx="2668164" cy="967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12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Loss function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870841" y="3463561"/>
            <a:ext cx="3305443" cy="967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measures the error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948690" y="3847599"/>
            <a:ext cx="5512721" cy="967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between the label and prediction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720090" y="4358890"/>
            <a:ext cx="8728677" cy="967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The definition of loss function depends</a:t>
            </a:r>
            <a:r>
              <a:rPr sz="2800" spc="1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on the </a:t>
            </a:r>
            <a:r>
              <a:rPr sz="2800" spc="-19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948690" y="4742928"/>
            <a:ext cx="1745008" cy="967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and </a:t>
            </a:r>
            <a:r>
              <a:rPr sz="2800" spc="-11">
                <a:solidFill>
                  <a:srgbClr val="000000"/>
                </a:solidFill>
                <a:latin typeface="Calibri"/>
                <a:cs typeface="Calibri"/>
              </a:rPr>
              <a:t>task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720090" y="5253471"/>
            <a:ext cx="6977985" cy="967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Most</a:t>
            </a:r>
            <a:r>
              <a:rPr sz="28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popular loss function: squared loss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514" y="2091518"/>
            <a:ext cx="3945136" cy="1217293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391" y="3524531"/>
            <a:ext cx="1569239" cy="38159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2926" y="5710720"/>
            <a:ext cx="4642622" cy="89890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"/>
          <p:cNvSpPr/>
          <p:nvPr/>
        </p:nvSpPr>
        <p:spPr>
          <a:xfrm>
            <a:off x="381" y="0"/>
            <a:ext cx="9149968" cy="686435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0090" y="502977"/>
            <a:ext cx="3770465" cy="15200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68"/>
              </a:lnSpc>
              <a:spcBef>
                <a:spcPct val="0"/>
              </a:spcBef>
              <a:spcAft>
                <a:spcPct val="0"/>
              </a:spcAft>
            </a:pPr>
            <a:r>
              <a:rPr sz="4400">
                <a:solidFill>
                  <a:srgbClr val="000000"/>
                </a:solidFill>
                <a:latin typeface="OKGPTI+CalibriLight"/>
                <a:cs typeface="OKGPTI+CalibriLight"/>
              </a:rPr>
              <a:t>Squared</a:t>
            </a:r>
            <a:r>
              <a:rPr sz="4400" spc="11">
                <a:solidFill>
                  <a:srgbClr val="000000"/>
                </a:solidFill>
                <a:latin typeface="OKGPTI+CalibriLight"/>
                <a:cs typeface="OKGPTI+CalibriLight"/>
              </a:rPr>
              <a:t> </a:t>
            </a:r>
            <a:r>
              <a:rPr sz="4400">
                <a:solidFill>
                  <a:srgbClr val="000000"/>
                </a:solidFill>
                <a:latin typeface="OKGPTI+CalibriLight"/>
                <a:cs typeface="OKGPTI+CalibriLight"/>
              </a:rPr>
              <a:t>Loss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6110478" y="2383800"/>
            <a:ext cx="2899947" cy="17358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12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10">
                <a:solidFill>
                  <a:srgbClr val="000000"/>
                </a:solidFill>
                <a:latin typeface="Calibri"/>
                <a:cs typeface="Calibri"/>
              </a:rPr>
              <a:t>Penalty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 much</a:t>
            </a:r>
          </a:p>
          <a:p>
            <a:pPr marL="228600" marR="0">
              <a:lnSpc>
                <a:spcPts val="3023"/>
              </a:lnSpc>
              <a:spcBef>
                <a:spcPct val="0"/>
              </a:spcBef>
              <a:spcAft>
                <a:spcPct val="0"/>
              </a:spcAft>
            </a:pPr>
            <a:r>
              <a:rPr sz="2800" spc="-11">
                <a:solidFill>
                  <a:srgbClr val="000000"/>
                </a:solidFill>
                <a:latin typeface="Calibri"/>
                <a:cs typeface="Calibri"/>
              </a:rPr>
              <a:t>more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 on </a:t>
            </a:r>
            <a:r>
              <a:rPr sz="2800" spc="-14">
                <a:solidFill>
                  <a:srgbClr val="000000"/>
                </a:solidFill>
                <a:latin typeface="Calibri"/>
                <a:cs typeface="Calibri"/>
              </a:rPr>
              <a:t>larger</a:t>
            </a:r>
          </a:p>
          <a:p>
            <a:pPr marL="228600" marR="0">
              <a:lnSpc>
                <a:spcPts val="3023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distances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110478" y="4173710"/>
            <a:ext cx="2589522" cy="967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12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Accept</a:t>
            </a:r>
            <a:r>
              <a:rPr sz="2800" spc="2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small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339079" y="4557748"/>
            <a:ext cx="2765218" cy="967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distance</a:t>
            </a:r>
            <a:r>
              <a:rPr sz="2800" spc="12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(error)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6567678" y="5012543"/>
            <a:ext cx="2195593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3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Observation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6796278" y="5341727"/>
            <a:ext cx="1640354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noise </a:t>
            </a:r>
            <a:r>
              <a:rPr sz="2400" spc="-11">
                <a:solidFill>
                  <a:srgbClr val="000000"/>
                </a:solidFill>
                <a:latin typeface="Calibri"/>
                <a:cs typeface="Calibri"/>
              </a:rPr>
              <a:t>etc.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6567678" y="5734157"/>
            <a:ext cx="2478844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3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Generalization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876" y="1327623"/>
            <a:ext cx="5315357" cy="102915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"/>
          <p:cNvSpPr/>
          <p:nvPr/>
        </p:nvSpPr>
        <p:spPr>
          <a:xfrm>
            <a:off x="381" y="0"/>
            <a:ext cx="9149968" cy="686435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0090" y="502977"/>
            <a:ext cx="7084439" cy="15200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68"/>
              </a:lnSpc>
              <a:spcBef>
                <a:spcPct val="0"/>
              </a:spcBef>
              <a:spcAft>
                <a:spcPct val="0"/>
              </a:spcAft>
            </a:pPr>
            <a:r>
              <a:rPr sz="4400" spc="-16">
                <a:solidFill>
                  <a:srgbClr val="000000"/>
                </a:solidFill>
                <a:latin typeface="EIIESF+CalibriLight"/>
                <a:cs typeface="EIIESF+CalibriLight"/>
              </a:rPr>
              <a:t>Gradient</a:t>
            </a:r>
            <a:r>
              <a:rPr sz="4400" spc="20">
                <a:solidFill>
                  <a:srgbClr val="000000"/>
                </a:solidFill>
                <a:latin typeface="EIIESF+CalibriLight"/>
                <a:cs typeface="EIIESF+CalibriLight"/>
              </a:rPr>
              <a:t> </a:t>
            </a:r>
            <a:r>
              <a:rPr sz="4400">
                <a:solidFill>
                  <a:srgbClr val="000000"/>
                </a:solidFill>
                <a:latin typeface="EIIESF+CalibriLight"/>
                <a:cs typeface="EIIESF+CalibriLight"/>
              </a:rPr>
              <a:t>Learning Methods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31640" y="3130438"/>
            <a:ext cx="815256" cy="429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91"/>
              </a:lnSpc>
              <a:spcBef>
                <a:spcPct val="0"/>
              </a:spcBef>
              <a:spcAft>
                <a:spcPct val="0"/>
              </a:spcAft>
            </a:pPr>
            <a:r>
              <a:rPr sz="2150" i="1" spc="-25" dirty="0">
                <a:solidFill>
                  <a:srgbClr val="000000"/>
                </a:solidFill>
                <a:latin typeface="HBNOCQ+ComputerModern,Italic"/>
                <a:cs typeface="HBNOCQ+ComputerModern,Italic"/>
              </a:rPr>
              <a:t>L</a:t>
            </a:r>
            <a:r>
              <a:rPr sz="2150" i="1" dirty="0">
                <a:solidFill>
                  <a:srgbClr val="000000"/>
                </a:solidFill>
                <a:latin typeface="LGRMVK+ComputerModern"/>
                <a:cs typeface="LGRMVK+ComputerModern"/>
              </a:rPr>
              <a:t>(</a:t>
            </a:r>
            <a:r>
              <a:rPr lang="en-US" altLang="zh-MO" sz="2150" i="1" spc="42" dirty="0">
                <a:solidFill>
                  <a:srgbClr val="000000"/>
                </a:solidFill>
                <a:latin typeface="HTERNV+ComputerModern,Italic"/>
                <a:cs typeface="HTERNV+ComputerModern,Italic"/>
              </a:rPr>
              <a:t>⍬</a:t>
            </a:r>
            <a:r>
              <a:rPr sz="2150" i="1" dirty="0">
                <a:solidFill>
                  <a:srgbClr val="000000"/>
                </a:solidFill>
                <a:latin typeface="LGRMVK+ComputerModern"/>
                <a:cs typeface="LGRMVK+ComputerModern"/>
              </a:rPr>
              <a:t>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7" y="5517232"/>
            <a:ext cx="3024337" cy="88951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"/>
          <p:cNvSpPr/>
          <p:nvPr/>
        </p:nvSpPr>
        <p:spPr>
          <a:xfrm>
            <a:off x="381" y="0"/>
            <a:ext cx="9149968" cy="686435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0090" y="502977"/>
            <a:ext cx="4806468" cy="15200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68"/>
              </a:lnSpc>
              <a:spcBef>
                <a:spcPct val="0"/>
              </a:spcBef>
              <a:spcAft>
                <a:spcPct val="0"/>
              </a:spcAft>
            </a:pPr>
            <a:r>
              <a:rPr sz="4400">
                <a:solidFill>
                  <a:srgbClr val="000000"/>
                </a:solidFill>
                <a:latin typeface="HFARFF+CalibriLight"/>
                <a:cs typeface="HFARFF+CalibriLight"/>
              </a:rPr>
              <a:t>A Simple </a:t>
            </a:r>
            <a:r>
              <a:rPr sz="4400" spc="-13">
                <a:solidFill>
                  <a:srgbClr val="000000"/>
                </a:solidFill>
                <a:latin typeface="HFARFF+CalibriLight"/>
                <a:cs typeface="HFARFF+CalibriLight"/>
              </a:rPr>
              <a:t>Example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20090" y="4837440"/>
            <a:ext cx="3509622" cy="967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Observing the </a:t>
            </a:r>
            <a:r>
              <a:rPr sz="2800" spc="-18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335731" y="4837440"/>
            <a:ext cx="2301693" cy="967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, </a:t>
            </a:r>
            <a:r>
              <a:rPr sz="2800" spc="-19" dirty="0">
                <a:solidFill>
                  <a:srgbClr val="000000"/>
                </a:solidFill>
                <a:latin typeface="Calibri"/>
                <a:cs typeface="Calibri"/>
              </a:rPr>
              <a:t>we</a:t>
            </a:r>
            <a:r>
              <a:rPr sz="2800" spc="22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11" dirty="0">
                <a:solidFill>
                  <a:srgbClr val="000000"/>
                </a:solidFill>
                <a:latin typeface="Calibri"/>
                <a:cs typeface="Calibri"/>
              </a:rPr>
              <a:t>can</a:t>
            </a:r>
            <a:r>
              <a:rPr sz="2800" spc="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use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48690" y="5221478"/>
            <a:ext cx="7460134" cy="17018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 spc="-19" dirty="0">
                <a:solidFill>
                  <a:srgbClr val="000000"/>
                </a:solidFill>
                <a:latin typeface="Calibri"/>
                <a:cs typeface="Calibri"/>
              </a:rPr>
              <a:t>different</a:t>
            </a:r>
            <a:r>
              <a:rPr sz="2800" spc="1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models (hypothesis spaces) </a:t>
            </a:r>
            <a:r>
              <a:rPr sz="2800" spc="-31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8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learn</a:t>
            </a:r>
          </a:p>
          <a:p>
            <a:pPr marL="228599" marR="0">
              <a:lnSpc>
                <a:spcPts val="2929"/>
              </a:lnSpc>
              <a:spcBef>
                <a:spcPts val="268"/>
              </a:spcBef>
              <a:spcAft>
                <a:spcPct val="0"/>
              </a:spcAft>
            </a:pPr>
            <a:r>
              <a:rPr sz="24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3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spc="-16" dirty="0">
                <a:solidFill>
                  <a:srgbClr val="000000"/>
                </a:solidFill>
                <a:latin typeface="Calibri"/>
                <a:cs typeface="Calibri"/>
              </a:rPr>
              <a:t>First,</a:t>
            </a:r>
            <a:r>
              <a:rPr sz="2400" spc="16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model selection (linear or quadratic)</a:t>
            </a:r>
          </a:p>
          <a:p>
            <a:pPr marL="228599" marR="0">
              <a:lnSpc>
                <a:spcPts val="2929"/>
              </a:lnSpc>
              <a:spcBef>
                <a:spcPts val="160"/>
              </a:spcBef>
              <a:spcAft>
                <a:spcPct val="0"/>
              </a:spcAft>
            </a:pPr>
            <a:r>
              <a:rPr sz="24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3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Then, learn the </a:t>
            </a:r>
            <a:r>
              <a:rPr sz="2400" spc="-13" dirty="0">
                <a:solidFill>
                  <a:srgbClr val="000000"/>
                </a:solidFill>
                <a:latin typeface="Calibri"/>
                <a:cs typeface="Calibri"/>
              </a:rPr>
              <a:t>parameters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6246876" y="6439932"/>
            <a:ext cx="3080151" cy="6219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7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Calibri"/>
                <a:cs typeface="Calibri"/>
              </a:rPr>
              <a:t>An example</a:t>
            </a:r>
            <a:r>
              <a:rPr sz="1800" spc="1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000000"/>
                </a:solidFill>
                <a:latin typeface="Calibri"/>
                <a:cs typeface="Calibri"/>
              </a:rPr>
              <a:t>from</a:t>
            </a:r>
            <a:r>
              <a:rPr sz="1800" spc="1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000000"/>
                </a:solidFill>
                <a:latin typeface="Calibri"/>
                <a:cs typeface="Calibri"/>
              </a:rPr>
              <a:t>Andrew</a:t>
            </a:r>
            <a:r>
              <a:rPr sz="1800" spc="17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>
                <a:solidFill>
                  <a:srgbClr val="000000"/>
                </a:solidFill>
                <a:latin typeface="Calibri"/>
                <a:cs typeface="Calibri"/>
              </a:rPr>
              <a:t>Ng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3728005"/>
            <a:ext cx="1817378" cy="38983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3690648"/>
            <a:ext cx="2412347" cy="42718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137" y="4869160"/>
            <a:ext cx="2350811" cy="406699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"/>
          <p:cNvSpPr/>
          <p:nvPr/>
        </p:nvSpPr>
        <p:spPr>
          <a:xfrm>
            <a:off x="381" y="0"/>
            <a:ext cx="9149968" cy="686435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0852" y="503739"/>
            <a:ext cx="7766606" cy="15200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68"/>
              </a:lnSpc>
              <a:spcBef>
                <a:spcPct val="0"/>
              </a:spcBef>
              <a:spcAft>
                <a:spcPct val="0"/>
              </a:spcAft>
            </a:pPr>
            <a:r>
              <a:rPr sz="4400">
                <a:solidFill>
                  <a:srgbClr val="000000"/>
                </a:solidFill>
                <a:latin typeface="BVTBDE+CalibriLight"/>
                <a:cs typeface="BVTBDE+CalibriLight"/>
              </a:rPr>
              <a:t>Learning Linear Model - Curve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6093296"/>
            <a:ext cx="2586608" cy="47562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1"/>
          <p:cNvSpPr/>
          <p:nvPr/>
        </p:nvSpPr>
        <p:spPr>
          <a:xfrm>
            <a:off x="381" y="0"/>
            <a:ext cx="9149968" cy="686435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0852" y="503739"/>
            <a:ext cx="8359331" cy="15200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68"/>
              </a:lnSpc>
              <a:spcBef>
                <a:spcPct val="0"/>
              </a:spcBef>
              <a:spcAft>
                <a:spcPct val="0"/>
              </a:spcAft>
            </a:pPr>
            <a:r>
              <a:rPr sz="4400">
                <a:solidFill>
                  <a:srgbClr val="000000"/>
                </a:solidFill>
                <a:latin typeface="AGFPCO+CalibriLight"/>
                <a:cs typeface="AGFPCO+CalibriLight"/>
              </a:rPr>
              <a:t>Learning Linear Model - </a:t>
            </a:r>
            <a:r>
              <a:rPr sz="4400" spc="-27">
                <a:solidFill>
                  <a:srgbClr val="000000"/>
                </a:solidFill>
                <a:latin typeface="AGFPCO+CalibriLight"/>
                <a:cs typeface="AGFPCO+CalibriLight"/>
              </a:rPr>
              <a:t>Weights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5949280"/>
            <a:ext cx="2946648" cy="54182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20090" y="502977"/>
            <a:ext cx="5378922" cy="15200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68"/>
              </a:lnSpc>
              <a:spcBef>
                <a:spcPct val="0"/>
              </a:spcBef>
              <a:spcAft>
                <a:spcPct val="0"/>
              </a:spcAft>
            </a:pPr>
            <a:r>
              <a:rPr sz="4400">
                <a:solidFill>
                  <a:srgbClr val="000000"/>
                </a:solidFill>
                <a:latin typeface="KMDOIO+CalibriLight"/>
                <a:cs typeface="KMDOIO+CalibriLight"/>
              </a:rPr>
              <a:t>Goals of This </a:t>
            </a:r>
            <a:r>
              <a:rPr sz="4400" spc="-16">
                <a:solidFill>
                  <a:srgbClr val="000000"/>
                </a:solidFill>
                <a:latin typeface="KMDOIO+CalibriLight"/>
                <a:cs typeface="KMDOIO+CalibriLight"/>
              </a:rPr>
              <a:t>Course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0090" y="1395783"/>
            <a:ext cx="8160539" cy="4796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12" dirty="0">
                <a:solidFill>
                  <a:srgbClr val="000000"/>
                </a:solidFill>
                <a:latin typeface="Calibri"/>
                <a:cs typeface="Calibri"/>
              </a:rPr>
              <a:t>Know</a:t>
            </a:r>
            <a:r>
              <a:rPr lang="en-US" sz="2800" spc="-12" dirty="0">
                <a:solidFill>
                  <a:srgbClr val="000000"/>
                </a:solidFill>
                <a:latin typeface="Calibri"/>
                <a:cs typeface="Calibri"/>
              </a:rPr>
              <a:t>ing</a:t>
            </a:r>
            <a:r>
              <a:rPr sz="2800" spc="12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about the big picture of </a:t>
            </a:r>
            <a:r>
              <a:rPr lang="en-US" sz="2800" dirty="0">
                <a:solidFill>
                  <a:srgbClr val="000000"/>
                </a:solidFill>
                <a:latin typeface="Calibri"/>
                <a:cs typeface="Calibri"/>
              </a:rPr>
              <a:t>Tools and principles of </a:t>
            </a: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machine learning</a:t>
            </a:r>
            <a:r>
              <a:rPr lang="en-US" altLang="zh-MO" sz="2800" dirty="0">
                <a:solidFill>
                  <a:srgbClr val="000000"/>
                </a:solidFill>
                <a:latin typeface="Calibri"/>
                <a:cs typeface="Calibri"/>
              </a:rPr>
              <a:t> (TML)</a:t>
            </a:r>
          </a:p>
          <a:p>
            <a:pPr marL="457200" marR="0" indent="-457200">
              <a:lnSpc>
                <a:spcPts val="342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MO" sz="2800" dirty="0" err="1">
                <a:solidFill>
                  <a:srgbClr val="000000"/>
                </a:solidFill>
                <a:latin typeface="Calibri"/>
                <a:cs typeface="Calibri"/>
              </a:rPr>
              <a:t>Sklearner</a:t>
            </a:r>
            <a:r>
              <a:rPr lang="en-US" altLang="zh-MO" sz="2800" dirty="0">
                <a:solidFill>
                  <a:srgbClr val="000000"/>
                </a:solidFill>
                <a:latin typeface="Calibri"/>
                <a:cs typeface="Calibri"/>
              </a:rPr>
              <a:t> (</a:t>
            </a:r>
            <a:r>
              <a:rPr lang="en-US" altLang="zh-MO" sz="2800" dirty="0" err="1">
                <a:solidFill>
                  <a:srgbClr val="000000"/>
                </a:solidFill>
                <a:latin typeface="Calibri"/>
                <a:cs typeface="Calibri"/>
              </a:rPr>
              <a:t>SciKit</a:t>
            </a:r>
            <a:r>
              <a:rPr lang="en-US" altLang="zh-MO" sz="2800" dirty="0">
                <a:solidFill>
                  <a:srgbClr val="000000"/>
                </a:solidFill>
                <a:latin typeface="Calibri"/>
                <a:cs typeface="Calibri"/>
              </a:rPr>
              <a:t> Learn)</a:t>
            </a:r>
          </a:p>
          <a:p>
            <a:pPr marL="457200" marR="0" indent="-457200">
              <a:lnSpc>
                <a:spcPts val="342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MO" sz="2800" dirty="0">
                <a:solidFill>
                  <a:srgbClr val="000000"/>
                </a:solidFill>
                <a:latin typeface="Calibri"/>
                <a:cs typeface="Calibri"/>
              </a:rPr>
              <a:t>TensorFlow (extensive TML tool -- optional)</a:t>
            </a:r>
          </a:p>
          <a:p>
            <a:pPr marL="457200" marR="0" indent="-457200">
              <a:lnSpc>
                <a:spcPts val="342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MO" sz="2800" dirty="0" err="1">
                <a:solidFill>
                  <a:srgbClr val="000000"/>
                </a:solidFill>
                <a:latin typeface="Calibri"/>
                <a:cs typeface="Calibri"/>
              </a:rPr>
              <a:t>Keras</a:t>
            </a:r>
            <a:r>
              <a:rPr lang="en-US" altLang="zh-MO" sz="2800" dirty="0">
                <a:solidFill>
                  <a:srgbClr val="000000"/>
                </a:solidFill>
                <a:latin typeface="Calibri"/>
                <a:cs typeface="Calibri"/>
              </a:rPr>
              <a:t> (Deep learning framework -- optional)</a:t>
            </a:r>
          </a:p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lang="en" altLang="zh-MO" sz="2800" dirty="0">
                <a:solidFill>
                  <a:srgbClr val="000000"/>
                </a:solidFill>
                <a:latin typeface="Calibri"/>
                <a:cs typeface="Calibri"/>
              </a:rPr>
              <a:t>Get familiar with popular ML methodologies</a:t>
            </a:r>
          </a:p>
          <a:p>
            <a:pPr marL="457199" marR="0">
              <a:lnSpc>
                <a:spcPts val="2903"/>
              </a:lnSpc>
              <a:spcBef>
                <a:spcPct val="0"/>
              </a:spcBef>
              <a:spcAft>
                <a:spcPct val="0"/>
              </a:spcAft>
            </a:pPr>
            <a:r>
              <a:rPr lang="en" altLang="zh-MO" sz="24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lang="en" altLang="zh-MO" sz="2400" spc="3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" altLang="zh-MO" sz="2400" spc="-17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lang="en" altLang="zh-MO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" altLang="zh-MO" sz="2400" spc="-10" dirty="0">
                <a:solidFill>
                  <a:srgbClr val="000000"/>
                </a:solidFill>
                <a:latin typeface="Calibri"/>
                <a:cs typeface="Calibri"/>
              </a:rPr>
              <a:t>representations</a:t>
            </a:r>
          </a:p>
          <a:p>
            <a:pPr marL="342900" marR="0" indent="-342900">
              <a:lnSpc>
                <a:spcPts val="2929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" altLang="zh-MO" sz="2400" dirty="0">
                <a:solidFill>
                  <a:srgbClr val="000000"/>
                </a:solidFill>
                <a:latin typeface="Calibri"/>
                <a:cs typeface="Calibri"/>
              </a:rPr>
              <a:t>Models</a:t>
            </a:r>
          </a:p>
          <a:p>
            <a:pPr lvl="1">
              <a:lnSpc>
                <a:spcPts val="2801"/>
              </a:lnSpc>
              <a:spcBef>
                <a:spcPct val="0"/>
              </a:spcBef>
              <a:spcAft>
                <a:spcPct val="0"/>
              </a:spcAft>
            </a:pPr>
            <a:r>
              <a:rPr lang="en" altLang="zh-MO" sz="2400" spc="360" dirty="0">
                <a:solidFill>
                  <a:srgbClr val="000000"/>
                </a:solidFill>
                <a:latin typeface="Times New Roman"/>
                <a:cs typeface="Times New Roman"/>
              </a:rPr>
              <a:t>	</a:t>
            </a:r>
            <a:r>
              <a:rPr lang="en" altLang="zh-MO" sz="2400" dirty="0">
                <a:solidFill>
                  <a:srgbClr val="000000"/>
                </a:solidFill>
                <a:latin typeface="Calibri"/>
                <a:cs typeface="Calibri"/>
              </a:rPr>
              <a:t>Learning algorithms</a:t>
            </a:r>
          </a:p>
          <a:p>
            <a:pPr lvl="1">
              <a:lnSpc>
                <a:spcPts val="2807"/>
              </a:lnSpc>
              <a:spcBef>
                <a:spcPct val="0"/>
              </a:spcBef>
              <a:spcAft>
                <a:spcPct val="0"/>
              </a:spcAft>
            </a:pPr>
            <a:r>
              <a:rPr lang="en" altLang="zh-MO" sz="2400" spc="360" dirty="0">
                <a:solidFill>
                  <a:srgbClr val="000000"/>
                </a:solidFill>
                <a:latin typeface="Times New Roman"/>
                <a:cs typeface="Times New Roman"/>
              </a:rPr>
              <a:t> 	</a:t>
            </a:r>
            <a:r>
              <a:rPr lang="en" altLang="zh-MO" sz="2400" dirty="0">
                <a:solidFill>
                  <a:srgbClr val="000000"/>
                </a:solidFill>
                <a:latin typeface="Calibri"/>
                <a:cs typeface="Calibri"/>
              </a:rPr>
              <a:t>Experimental methodologies</a:t>
            </a:r>
          </a:p>
          <a:p>
            <a:pPr lvl="1">
              <a:lnSpc>
                <a:spcPts val="2807"/>
              </a:lnSpc>
              <a:spcBef>
                <a:spcPct val="0"/>
              </a:spcBef>
              <a:spcAft>
                <a:spcPct val="0"/>
              </a:spcAft>
            </a:pPr>
            <a:r>
              <a:rPr lang="en" altLang="zh-MO" sz="2400" dirty="0">
                <a:solidFill>
                  <a:srgbClr val="000000"/>
                </a:solidFill>
                <a:latin typeface="Calibri"/>
                <a:cs typeface="Calibri"/>
              </a:rPr>
              <a:t>Get some first-hand ML developing experiences</a:t>
            </a:r>
          </a:p>
          <a:p>
            <a:pPr lvl="1">
              <a:lnSpc>
                <a:spcPts val="2807"/>
              </a:lnSpc>
              <a:spcBef>
                <a:spcPct val="0"/>
              </a:spcBef>
              <a:spcAft>
                <a:spcPct val="0"/>
              </a:spcAft>
            </a:pPr>
            <a:r>
              <a:rPr lang="en" altLang="zh-MO" sz="2400" dirty="0">
                <a:solidFill>
                  <a:srgbClr val="000000"/>
                </a:solidFill>
                <a:latin typeface="Calibri"/>
                <a:cs typeface="Calibri"/>
              </a:rPr>
              <a:t>Present </a:t>
            </a:r>
            <a:r>
              <a:rPr lang="en" altLang="zh-MO" sz="2400" spc="-12" dirty="0">
                <a:solidFill>
                  <a:srgbClr val="000000"/>
                </a:solidFill>
                <a:latin typeface="Calibri"/>
                <a:cs typeface="Calibri"/>
              </a:rPr>
              <a:t>your</a:t>
            </a:r>
            <a:r>
              <a:rPr lang="en" altLang="zh-MO" sz="2400" spc="13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" altLang="zh-MO" sz="2400" dirty="0">
                <a:solidFill>
                  <a:srgbClr val="000000"/>
                </a:solidFill>
                <a:latin typeface="Calibri"/>
                <a:cs typeface="Calibri"/>
              </a:rPr>
              <a:t>own ML solutions </a:t>
            </a:r>
            <a:r>
              <a:rPr lang="en" altLang="zh-MO" sz="2400" spc="-30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lang="en" altLang="zh-MO" sz="24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" altLang="zh-MO" sz="2400" dirty="0">
                <a:solidFill>
                  <a:srgbClr val="000000"/>
                </a:solidFill>
                <a:latin typeface="Calibri"/>
                <a:cs typeface="Calibri"/>
              </a:rPr>
              <a:t>real-world problems</a:t>
            </a:r>
            <a:endParaRPr lang="en-US" altLang="zh-MO" sz="28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"/>
          <p:cNvSpPr/>
          <p:nvPr/>
        </p:nvSpPr>
        <p:spPr>
          <a:xfrm>
            <a:off x="0" y="0"/>
            <a:ext cx="9149968" cy="686435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0852" y="503739"/>
            <a:ext cx="5718999" cy="15200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68"/>
              </a:lnSpc>
              <a:spcBef>
                <a:spcPct val="0"/>
              </a:spcBef>
              <a:spcAft>
                <a:spcPct val="0"/>
              </a:spcAft>
            </a:pPr>
            <a:r>
              <a:rPr sz="4400">
                <a:solidFill>
                  <a:srgbClr val="000000"/>
                </a:solidFill>
                <a:latin typeface="PBDNCN+CalibriLight"/>
                <a:cs typeface="PBDNCN+CalibriLight"/>
              </a:rPr>
              <a:t>Learning Cubic Model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6021288"/>
            <a:ext cx="4067944" cy="60233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"/>
          <p:cNvSpPr/>
          <p:nvPr/>
        </p:nvSpPr>
        <p:spPr>
          <a:xfrm>
            <a:off x="381" y="0"/>
            <a:ext cx="9149968" cy="686435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0090" y="502977"/>
            <a:ext cx="4473626" cy="15200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68"/>
              </a:lnSpc>
              <a:spcBef>
                <a:spcPct val="0"/>
              </a:spcBef>
              <a:spcAft>
                <a:spcPct val="0"/>
              </a:spcAft>
            </a:pPr>
            <a:r>
              <a:rPr sz="4400">
                <a:solidFill>
                  <a:srgbClr val="000000"/>
                </a:solidFill>
                <a:latin typeface="IIUOPU+CalibriLight"/>
                <a:cs typeface="IIUOPU+CalibriLight"/>
              </a:rPr>
              <a:t>Model Selection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0090" y="1546362"/>
            <a:ext cx="4456120" cy="967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12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Which</a:t>
            </a:r>
            <a:r>
              <a:rPr sz="2800" spc="12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model is the best?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99694" y="4660743"/>
            <a:ext cx="2557460" cy="501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45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70C0"/>
                </a:solidFill>
                <a:latin typeface="SBVTLM+MicrosoftYaHei"/>
                <a:cs typeface="SBVTLM+MicrosoftYaHei"/>
              </a:rPr>
              <a:t>Linear model:</a:t>
            </a:r>
            <a:r>
              <a:rPr sz="1400" spc="18">
                <a:solidFill>
                  <a:srgbClr val="0070C0"/>
                </a:solidFill>
                <a:latin typeface="SBVTLM+MicrosoftYaHei"/>
                <a:cs typeface="SBVTLM+MicrosoftYaHei"/>
              </a:rPr>
              <a:t> </a:t>
            </a:r>
            <a:r>
              <a:rPr sz="1400">
                <a:solidFill>
                  <a:srgbClr val="0070C0"/>
                </a:solidFill>
                <a:latin typeface="SBVTLM+MicrosoftYaHei"/>
                <a:cs typeface="SBVTLM+MicrosoftYaHei"/>
              </a:rPr>
              <a:t>underfitting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343951" y="4660743"/>
            <a:ext cx="2792428" cy="501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45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70C0"/>
                </a:solidFill>
                <a:latin typeface="SBVTLM+MicrosoftYaHei"/>
                <a:cs typeface="SBVTLM+MicrosoftYaHei"/>
              </a:rPr>
              <a:t>Quadratic</a:t>
            </a:r>
            <a:r>
              <a:rPr sz="1400" spc="11">
                <a:solidFill>
                  <a:srgbClr val="0070C0"/>
                </a:solidFill>
                <a:latin typeface="SBVTLM+MicrosoftYaHei"/>
                <a:cs typeface="SBVTLM+MicrosoftYaHei"/>
              </a:rPr>
              <a:t> </a:t>
            </a:r>
            <a:r>
              <a:rPr sz="1400">
                <a:solidFill>
                  <a:srgbClr val="0070C0"/>
                </a:solidFill>
                <a:latin typeface="SBVTLM+MicrosoftYaHei"/>
                <a:cs typeface="SBVTLM+MicrosoftYaHei"/>
              </a:rPr>
              <a:t>model:</a:t>
            </a:r>
            <a:r>
              <a:rPr sz="1400" spc="18">
                <a:solidFill>
                  <a:srgbClr val="0070C0"/>
                </a:solidFill>
                <a:latin typeface="SBVTLM+MicrosoftYaHei"/>
                <a:cs typeface="SBVTLM+MicrosoftYaHei"/>
              </a:rPr>
              <a:t> </a:t>
            </a:r>
            <a:r>
              <a:rPr sz="1400">
                <a:solidFill>
                  <a:srgbClr val="0070C0"/>
                </a:solidFill>
                <a:latin typeface="SBVTLM+MicrosoftYaHei"/>
                <a:cs typeface="SBVTLM+MicrosoftYaHei"/>
              </a:rPr>
              <a:t>well fitting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244591" y="4660743"/>
            <a:ext cx="2691161" cy="501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45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70C0"/>
                </a:solidFill>
                <a:latin typeface="SBVTLM+MicrosoftYaHei"/>
                <a:cs typeface="SBVTLM+MicrosoftYaHei"/>
              </a:rPr>
              <a:t>5</a:t>
            </a:r>
            <a:r>
              <a:rPr sz="1400" baseline="30000">
                <a:solidFill>
                  <a:srgbClr val="0070C0"/>
                </a:solidFill>
                <a:latin typeface="SBVTLM+MicrosoftYaHei"/>
                <a:cs typeface="SBVTLM+MicrosoftYaHei"/>
              </a:rPr>
              <a:t>th</a:t>
            </a:r>
            <a:r>
              <a:rPr sz="1400">
                <a:solidFill>
                  <a:srgbClr val="0070C0"/>
                </a:solidFill>
                <a:latin typeface="SBVTLM+MicrosoftYaHei"/>
                <a:cs typeface="SBVTLM+MicrosoftYaHei"/>
              </a:rPr>
              <a:t>-order</a:t>
            </a:r>
            <a:r>
              <a:rPr sz="1400" spc="21">
                <a:solidFill>
                  <a:srgbClr val="0070C0"/>
                </a:solidFill>
                <a:latin typeface="SBVTLM+MicrosoftYaHei"/>
                <a:cs typeface="SBVTLM+MicrosoftYaHei"/>
              </a:rPr>
              <a:t> </a:t>
            </a:r>
            <a:r>
              <a:rPr sz="1400">
                <a:solidFill>
                  <a:srgbClr val="0070C0"/>
                </a:solidFill>
                <a:latin typeface="SBVTLM+MicrosoftYaHei"/>
                <a:cs typeface="SBVTLM+MicrosoftYaHei"/>
              </a:rPr>
              <a:t>model:</a:t>
            </a:r>
            <a:r>
              <a:rPr sz="1400" spc="19">
                <a:solidFill>
                  <a:srgbClr val="0070C0"/>
                </a:solidFill>
                <a:latin typeface="SBVTLM+MicrosoftYaHei"/>
                <a:cs typeface="SBVTLM+MicrosoftYaHei"/>
              </a:rPr>
              <a:t> </a:t>
            </a:r>
            <a:r>
              <a:rPr sz="1400">
                <a:solidFill>
                  <a:srgbClr val="0070C0"/>
                </a:solidFill>
                <a:latin typeface="SBVTLM+MicrosoftYaHei"/>
                <a:cs typeface="SBVTLM+MicrosoftYaHei"/>
              </a:rPr>
              <a:t>overfitting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20090" y="5176978"/>
            <a:ext cx="7918792" cy="6907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8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000" spc="6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Underfitting</a:t>
            </a:r>
            <a:r>
              <a:rPr sz="2000" spc="3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occurs</a:t>
            </a:r>
            <a:r>
              <a:rPr sz="2000" spc="17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when a statistical</a:t>
            </a:r>
            <a:r>
              <a:rPr sz="2000" spc="3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model</a:t>
            </a:r>
            <a:r>
              <a:rPr sz="2000" spc="1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or machine</a:t>
            </a:r>
            <a:r>
              <a:rPr sz="2000" spc="2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learning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48689" y="5451303"/>
            <a:ext cx="6961643" cy="6907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8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algorithm cannot capture</a:t>
            </a:r>
            <a:r>
              <a:rPr sz="2000" spc="3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the underlying trend</a:t>
            </a:r>
            <a:r>
              <a:rPr sz="2000" spc="1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of the </a:t>
            </a:r>
            <a:r>
              <a:rPr sz="2000" spc="-10">
                <a:solidFill>
                  <a:srgbClr val="000000"/>
                </a:solidFill>
                <a:latin typeface="Calibri"/>
                <a:cs typeface="Calibri"/>
              </a:rPr>
              <a:t>data.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20089" y="5852881"/>
            <a:ext cx="848400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8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000" spc="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dirty="0">
                <a:solidFill>
                  <a:srgbClr val="000000"/>
                </a:solidFill>
                <a:latin typeface="Calibri"/>
                <a:cs typeface="Calibri"/>
              </a:rPr>
              <a:t>Overfitting</a:t>
            </a:r>
            <a:r>
              <a:rPr sz="2000" spc="3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00"/>
                </a:solidFill>
                <a:latin typeface="Calibri"/>
                <a:cs typeface="Calibri"/>
              </a:rPr>
              <a:t>occurs</a:t>
            </a:r>
            <a:r>
              <a:rPr sz="2000" spc="13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00"/>
                </a:solidFill>
                <a:latin typeface="Calibri"/>
                <a:cs typeface="Calibri"/>
              </a:rPr>
              <a:t>when a statistical</a:t>
            </a:r>
            <a:r>
              <a:rPr sz="2000" spc="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00"/>
                </a:solidFill>
                <a:latin typeface="Calibri"/>
                <a:cs typeface="Calibri"/>
              </a:rPr>
              <a:t>model describes</a:t>
            </a:r>
            <a:r>
              <a:rPr sz="2000" spc="26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random error </a:t>
            </a:r>
            <a:r>
              <a:rPr sz="2000" dirty="0">
                <a:solidFill>
                  <a:srgbClr val="000000"/>
                </a:solidFill>
                <a:latin typeface="Calibri"/>
                <a:cs typeface="Calibri"/>
              </a:rPr>
              <a:t>or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48689" y="6127206"/>
            <a:ext cx="514477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8"/>
              </a:lnSpc>
              <a:spcBef>
                <a:spcPct val="0"/>
              </a:spcBef>
              <a:spcAft>
                <a:spcPct val="0"/>
              </a:spcAft>
            </a:pP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noise</a:t>
            </a:r>
            <a:r>
              <a:rPr sz="2000" spc="1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00"/>
                </a:solidFill>
                <a:latin typeface="Calibri"/>
                <a:cs typeface="Calibri"/>
              </a:rPr>
              <a:t>instead</a:t>
            </a:r>
            <a:r>
              <a:rPr sz="2000" spc="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0000"/>
                </a:solidFill>
                <a:latin typeface="Calibri"/>
                <a:cs typeface="Calibri"/>
              </a:rPr>
              <a:t>of the </a:t>
            </a:r>
            <a:r>
              <a:rPr sz="2000" dirty="0">
                <a:solidFill>
                  <a:srgbClr val="00B0F0"/>
                </a:solidFill>
                <a:latin typeface="Calibri"/>
                <a:cs typeface="Calibri"/>
              </a:rPr>
              <a:t>underlying</a:t>
            </a:r>
            <a:r>
              <a:rPr sz="2000" spc="10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0B0F0"/>
                </a:solidFill>
                <a:latin typeface="Calibri"/>
                <a:cs typeface="Calibri"/>
              </a:rPr>
              <a:t>relationship</a:t>
            </a:r>
          </a:p>
        </p:txBody>
      </p:sp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"/>
          <p:cNvSpPr/>
          <p:nvPr/>
        </p:nvSpPr>
        <p:spPr>
          <a:xfrm>
            <a:off x="381" y="0"/>
            <a:ext cx="9149968" cy="686435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0852" y="503739"/>
            <a:ext cx="4473626" cy="15200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68"/>
              </a:lnSpc>
              <a:spcBef>
                <a:spcPct val="0"/>
              </a:spcBef>
              <a:spcAft>
                <a:spcPct val="0"/>
              </a:spcAft>
            </a:pPr>
            <a:r>
              <a:rPr sz="4400">
                <a:solidFill>
                  <a:srgbClr val="000000"/>
                </a:solidFill>
                <a:latin typeface="WGSOHO+CalibriLight"/>
                <a:cs typeface="WGSOHO+CalibriLight"/>
              </a:rPr>
              <a:t>Model Selection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0852" y="1547124"/>
            <a:ext cx="4456120" cy="967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12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Which</a:t>
            </a:r>
            <a:r>
              <a:rPr sz="2800" spc="12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model is the best?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61822" y="4660743"/>
            <a:ext cx="2558277" cy="501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45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70C0"/>
                </a:solidFill>
                <a:latin typeface="JQLLBA+MicrosoftYaHei"/>
                <a:cs typeface="JQLLBA+MicrosoftYaHei"/>
              </a:rPr>
              <a:t>Linear model:</a:t>
            </a:r>
            <a:r>
              <a:rPr sz="1400" spc="19">
                <a:solidFill>
                  <a:srgbClr val="0070C0"/>
                </a:solidFill>
                <a:latin typeface="JQLLBA+MicrosoftYaHei"/>
                <a:cs typeface="JQLLBA+MicrosoftYaHei"/>
              </a:rPr>
              <a:t> </a:t>
            </a:r>
            <a:r>
              <a:rPr sz="1400">
                <a:solidFill>
                  <a:srgbClr val="0070C0"/>
                </a:solidFill>
                <a:latin typeface="JQLLBA+MicrosoftYaHei"/>
                <a:cs typeface="JQLLBA+MicrosoftYaHei"/>
              </a:rPr>
              <a:t>underfitting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403357" y="4660743"/>
            <a:ext cx="2705679" cy="501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45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70C0"/>
                </a:solidFill>
                <a:latin typeface="JQLLBA+MicrosoftYaHei"/>
                <a:cs typeface="JQLLBA+MicrosoftYaHei"/>
              </a:rPr>
              <a:t>4</a:t>
            </a:r>
            <a:r>
              <a:rPr sz="1400" baseline="30000">
                <a:solidFill>
                  <a:srgbClr val="0070C0"/>
                </a:solidFill>
                <a:latin typeface="JQLLBA+MicrosoftYaHei"/>
                <a:cs typeface="JQLLBA+MicrosoftYaHei"/>
              </a:rPr>
              <a:t>th</a:t>
            </a:r>
            <a:r>
              <a:rPr sz="1400">
                <a:solidFill>
                  <a:srgbClr val="0070C0"/>
                </a:solidFill>
                <a:latin typeface="JQLLBA+MicrosoftYaHei"/>
                <a:cs typeface="JQLLBA+MicrosoftYaHei"/>
              </a:rPr>
              <a:t>-order</a:t>
            </a:r>
            <a:r>
              <a:rPr sz="1400" spc="22">
                <a:solidFill>
                  <a:srgbClr val="0070C0"/>
                </a:solidFill>
                <a:latin typeface="JQLLBA+MicrosoftYaHei"/>
                <a:cs typeface="JQLLBA+MicrosoftYaHei"/>
              </a:rPr>
              <a:t> </a:t>
            </a:r>
            <a:r>
              <a:rPr sz="1400">
                <a:solidFill>
                  <a:srgbClr val="0070C0"/>
                </a:solidFill>
                <a:latin typeface="JQLLBA+MicrosoftYaHei"/>
                <a:cs typeface="JQLLBA+MicrosoftYaHei"/>
              </a:rPr>
              <a:t>model:</a:t>
            </a:r>
            <a:r>
              <a:rPr sz="1400" spc="19">
                <a:solidFill>
                  <a:srgbClr val="0070C0"/>
                </a:solidFill>
                <a:latin typeface="JQLLBA+MicrosoftYaHei"/>
                <a:cs typeface="JQLLBA+MicrosoftYaHei"/>
              </a:rPr>
              <a:t> </a:t>
            </a:r>
            <a:r>
              <a:rPr sz="1400">
                <a:solidFill>
                  <a:srgbClr val="0070C0"/>
                </a:solidFill>
                <a:latin typeface="JQLLBA+MicrosoftYaHei"/>
                <a:cs typeface="JQLLBA+MicrosoftYaHei"/>
              </a:rPr>
              <a:t>well fitting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023587" y="4660743"/>
            <a:ext cx="2811181" cy="501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45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70C0"/>
                </a:solidFill>
                <a:latin typeface="JQLLBA+MicrosoftYaHei"/>
                <a:cs typeface="JQLLBA+MicrosoftYaHei"/>
              </a:rPr>
              <a:t>15</a:t>
            </a:r>
            <a:r>
              <a:rPr sz="1400" baseline="30000">
                <a:solidFill>
                  <a:srgbClr val="0070C0"/>
                </a:solidFill>
                <a:latin typeface="JQLLBA+MicrosoftYaHei"/>
                <a:cs typeface="JQLLBA+MicrosoftYaHei"/>
              </a:rPr>
              <a:t>th</a:t>
            </a:r>
            <a:r>
              <a:rPr sz="1400">
                <a:solidFill>
                  <a:srgbClr val="0070C0"/>
                </a:solidFill>
                <a:latin typeface="JQLLBA+MicrosoftYaHei"/>
                <a:cs typeface="JQLLBA+MicrosoftYaHei"/>
              </a:rPr>
              <a:t>-order</a:t>
            </a:r>
            <a:r>
              <a:rPr sz="1400" spc="21">
                <a:solidFill>
                  <a:srgbClr val="0070C0"/>
                </a:solidFill>
                <a:latin typeface="JQLLBA+MicrosoftYaHei"/>
                <a:cs typeface="JQLLBA+MicrosoftYaHei"/>
              </a:rPr>
              <a:t> </a:t>
            </a:r>
            <a:r>
              <a:rPr sz="1400">
                <a:solidFill>
                  <a:srgbClr val="0070C0"/>
                </a:solidFill>
                <a:latin typeface="JQLLBA+MicrosoftYaHei"/>
                <a:cs typeface="JQLLBA+MicrosoftYaHei"/>
              </a:rPr>
              <a:t>model:</a:t>
            </a:r>
            <a:r>
              <a:rPr sz="1400" spc="24">
                <a:solidFill>
                  <a:srgbClr val="0070C0"/>
                </a:solidFill>
                <a:latin typeface="JQLLBA+MicrosoftYaHei"/>
                <a:cs typeface="JQLLBA+MicrosoftYaHei"/>
              </a:rPr>
              <a:t> </a:t>
            </a:r>
            <a:r>
              <a:rPr sz="1400">
                <a:solidFill>
                  <a:srgbClr val="0070C0"/>
                </a:solidFill>
                <a:latin typeface="JQLLBA+MicrosoftYaHei"/>
                <a:cs typeface="JQLLBA+MicrosoftYaHei"/>
              </a:rPr>
              <a:t>overfitting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20852" y="5177740"/>
            <a:ext cx="7918792" cy="6907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8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000" spc="6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Underfitting</a:t>
            </a:r>
            <a:r>
              <a:rPr sz="2000" spc="3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occurs</a:t>
            </a:r>
            <a:r>
              <a:rPr sz="2000" spc="17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when a statistical</a:t>
            </a:r>
            <a:r>
              <a:rPr sz="2000" spc="3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model</a:t>
            </a:r>
            <a:r>
              <a:rPr sz="2000" spc="1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or machine</a:t>
            </a:r>
            <a:r>
              <a:rPr sz="2000" spc="2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learning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49452" y="5452065"/>
            <a:ext cx="6961643" cy="6907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8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algorithm cannot capture</a:t>
            </a:r>
            <a:r>
              <a:rPr sz="2000" spc="3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the underlying trend</a:t>
            </a:r>
            <a:r>
              <a:rPr sz="2000" spc="1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of the </a:t>
            </a:r>
            <a:r>
              <a:rPr sz="2000" spc="-10">
                <a:solidFill>
                  <a:srgbClr val="000000"/>
                </a:solidFill>
                <a:latin typeface="Calibri"/>
                <a:cs typeface="Calibri"/>
              </a:rPr>
              <a:t>data.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20852" y="5853643"/>
            <a:ext cx="8484004" cy="6907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8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000" spc="6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Overfitting</a:t>
            </a:r>
            <a:r>
              <a:rPr sz="2000" spc="3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occurs</a:t>
            </a:r>
            <a:r>
              <a:rPr sz="2000" spc="1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when a statistical</a:t>
            </a:r>
            <a:r>
              <a:rPr sz="2000" spc="3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model describes</a:t>
            </a:r>
            <a:r>
              <a:rPr sz="2000" spc="26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random error or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949452" y="6127968"/>
            <a:ext cx="5144774" cy="6907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8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noise</a:t>
            </a:r>
            <a:r>
              <a:rPr sz="2000" spc="1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instead</a:t>
            </a:r>
            <a:r>
              <a:rPr sz="2000" spc="3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of the underlying</a:t>
            </a:r>
            <a:r>
              <a:rPr sz="2000" spc="1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relationship</a:t>
            </a:r>
          </a:p>
        </p:txBody>
      </p:sp>
    </p:spTree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"/>
          <p:cNvSpPr/>
          <p:nvPr/>
        </p:nvSpPr>
        <p:spPr>
          <a:xfrm>
            <a:off x="381" y="0"/>
            <a:ext cx="9149968" cy="686435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0852" y="503739"/>
            <a:ext cx="4036476" cy="15200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68"/>
              </a:lnSpc>
              <a:spcBef>
                <a:spcPct val="0"/>
              </a:spcBef>
              <a:spcAft>
                <a:spcPct val="0"/>
              </a:spcAft>
            </a:pPr>
            <a:r>
              <a:rPr sz="4400" spc="-15">
                <a:solidFill>
                  <a:srgbClr val="000000"/>
                </a:solidFill>
                <a:latin typeface="KGFLEW+CalibriLight"/>
                <a:cs typeface="KGFLEW+CalibriLight"/>
              </a:rPr>
              <a:t>Regularization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0852" y="1547124"/>
            <a:ext cx="8345700" cy="967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12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Add</a:t>
            </a:r>
            <a:r>
              <a:rPr sz="2800" spc="19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a penalty </a:t>
            </a:r>
            <a:r>
              <a:rPr sz="2800" spc="-10">
                <a:solidFill>
                  <a:srgbClr val="000000"/>
                </a:solidFill>
                <a:latin typeface="Calibri"/>
                <a:cs typeface="Calibri"/>
              </a:rPr>
              <a:t>term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 of the </a:t>
            </a:r>
            <a:r>
              <a:rPr sz="2800" spc="-16">
                <a:solidFill>
                  <a:srgbClr val="000000"/>
                </a:solidFill>
                <a:latin typeface="Calibri"/>
                <a:cs typeface="Calibri"/>
              </a:rPr>
              <a:t>parameters</a:t>
            </a:r>
            <a:r>
              <a:rPr sz="2800" spc="1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29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800" spc="2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14">
                <a:solidFill>
                  <a:srgbClr val="000000"/>
                </a:solidFill>
                <a:latin typeface="Calibri"/>
                <a:cs typeface="Calibri"/>
              </a:rPr>
              <a:t>prevent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49452" y="1931162"/>
            <a:ext cx="5888196" cy="967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the model </a:t>
            </a:r>
            <a:r>
              <a:rPr sz="2800" spc="-16">
                <a:solidFill>
                  <a:srgbClr val="000000"/>
                </a:solidFill>
                <a:latin typeface="Calibri"/>
                <a:cs typeface="Calibri"/>
              </a:rPr>
              <a:t>from</a:t>
            </a:r>
            <a:r>
              <a:rPr sz="2800" spc="1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overfitting the </a:t>
            </a:r>
            <a:r>
              <a:rPr sz="2800" spc="-2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2512418"/>
            <a:ext cx="5165012" cy="120714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bject 1"/>
          <p:cNvSpPr/>
          <p:nvPr/>
        </p:nvSpPr>
        <p:spPr>
          <a:xfrm>
            <a:off x="381" y="0"/>
            <a:ext cx="9149968" cy="686435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0090" y="502977"/>
            <a:ext cx="5662491" cy="15200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68"/>
              </a:lnSpc>
              <a:spcBef>
                <a:spcPct val="0"/>
              </a:spcBef>
              <a:spcAft>
                <a:spcPct val="0"/>
              </a:spcAft>
            </a:pPr>
            <a:r>
              <a:rPr sz="4400" spc="-38">
                <a:solidFill>
                  <a:srgbClr val="000000"/>
                </a:solidFill>
                <a:latin typeface="DAPCAA+CalibriLight"/>
                <a:cs typeface="DAPCAA+CalibriLight"/>
              </a:rPr>
              <a:t>Typical</a:t>
            </a:r>
            <a:r>
              <a:rPr sz="4400" spc="44">
                <a:solidFill>
                  <a:srgbClr val="000000"/>
                </a:solidFill>
                <a:latin typeface="DAPCAA+CalibriLight"/>
                <a:cs typeface="DAPCAA+CalibriLight"/>
              </a:rPr>
              <a:t> </a:t>
            </a:r>
            <a:r>
              <a:rPr sz="4400" spc="-14">
                <a:solidFill>
                  <a:srgbClr val="000000"/>
                </a:solidFill>
                <a:latin typeface="DAPCAA+CalibriLight"/>
                <a:cs typeface="DAPCAA+CalibriLight"/>
              </a:rPr>
              <a:t>Regularization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0090" y="1512072"/>
            <a:ext cx="3127655" cy="967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12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L2-Norm</a:t>
            </a:r>
            <a:r>
              <a:rPr sz="2800" spc="1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(Ridge)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720090" y="3907038"/>
            <a:ext cx="3242596" cy="967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12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L1-Norm (LASSO)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396" y="1944122"/>
            <a:ext cx="2891877" cy="955017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531" y="2911914"/>
            <a:ext cx="4461605" cy="976156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37" y="4307323"/>
            <a:ext cx="3068836" cy="939331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329" y="5258499"/>
            <a:ext cx="4644008" cy="1194339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"/>
          <p:cNvSpPr/>
          <p:nvPr/>
        </p:nvSpPr>
        <p:spPr>
          <a:xfrm>
            <a:off x="381" y="0"/>
            <a:ext cx="9149968" cy="686435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0090" y="502977"/>
            <a:ext cx="8818218" cy="15200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68"/>
              </a:lnSpc>
              <a:spcBef>
                <a:spcPct val="0"/>
              </a:spcBef>
              <a:spcAft>
                <a:spcPct val="0"/>
              </a:spcAft>
            </a:pPr>
            <a:r>
              <a:rPr sz="4400" spc="-21">
                <a:solidFill>
                  <a:srgbClr val="000000"/>
                </a:solidFill>
                <a:latin typeface="AMFQPE+CalibriLight"/>
                <a:cs typeface="AMFQPE+CalibriLight"/>
              </a:rPr>
              <a:t>More</a:t>
            </a:r>
            <a:r>
              <a:rPr sz="4400" spc="22">
                <a:solidFill>
                  <a:srgbClr val="000000"/>
                </a:solidFill>
                <a:latin typeface="AMFQPE+CalibriLight"/>
                <a:cs typeface="AMFQPE+CalibriLight"/>
              </a:rPr>
              <a:t> </a:t>
            </a:r>
            <a:r>
              <a:rPr sz="4400">
                <a:solidFill>
                  <a:srgbClr val="000000"/>
                </a:solidFill>
                <a:latin typeface="AMFQPE+CalibriLight"/>
                <a:cs typeface="AMFQPE+CalibriLight"/>
              </a:rPr>
              <a:t>Normal-Form </a:t>
            </a:r>
            <a:r>
              <a:rPr sz="4400" spc="-15">
                <a:solidFill>
                  <a:srgbClr val="000000"/>
                </a:solidFill>
                <a:latin typeface="AMFQPE+CalibriLight"/>
                <a:cs typeface="AMFQPE+CalibriLight"/>
              </a:rPr>
              <a:t>Regularization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20090" y="1771152"/>
            <a:ext cx="5136916" cy="967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12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15">
                <a:solidFill>
                  <a:srgbClr val="000000"/>
                </a:solidFill>
                <a:latin typeface="Calibri"/>
                <a:cs typeface="Calibri"/>
              </a:rPr>
              <a:t>Contours</a:t>
            </a:r>
            <a:r>
              <a:rPr sz="2800" spc="16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of </a:t>
            </a:r>
            <a:r>
              <a:rPr sz="2800" spc="-16">
                <a:solidFill>
                  <a:srgbClr val="000000"/>
                </a:solidFill>
                <a:latin typeface="Calibri"/>
                <a:cs typeface="Calibri"/>
              </a:rPr>
              <a:t>constant</a:t>
            </a:r>
            <a:r>
              <a:rPr sz="2800" spc="3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11">
                <a:solidFill>
                  <a:srgbClr val="000000"/>
                </a:solidFill>
                <a:latin typeface="Calibri"/>
                <a:cs typeface="Calibri"/>
              </a:rPr>
              <a:t>value</a:t>
            </a:r>
            <a:r>
              <a:rPr sz="2800" spc="1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of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589276" y="4273567"/>
            <a:ext cx="860933" cy="6219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7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Calibri"/>
                <a:cs typeface="Calibri"/>
              </a:rPr>
              <a:t>Ridge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4309948" y="4273567"/>
            <a:ext cx="932987" cy="6219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7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000000"/>
                </a:solidFill>
                <a:latin typeface="Calibri"/>
                <a:cs typeface="Calibri"/>
              </a:rPr>
              <a:t>LASSO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20090" y="4804674"/>
            <a:ext cx="8053129" cy="19896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Sparse</a:t>
            </a:r>
            <a:r>
              <a:rPr sz="28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model learning</a:t>
            </a:r>
            <a:r>
              <a:rPr sz="2800" spc="-13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with </a:t>
            </a:r>
            <a:r>
              <a:rPr sz="2800" i="1" dirty="0">
                <a:solidFill>
                  <a:srgbClr val="000000"/>
                </a:solidFill>
                <a:latin typeface="Calibri"/>
                <a:cs typeface="Calibri"/>
              </a:rPr>
              <a:t>q </a:t>
            </a: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not higher than</a:t>
            </a:r>
            <a:r>
              <a:rPr sz="2800" spc="12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</a:p>
          <a:p>
            <a:pPr marL="0" marR="0">
              <a:lnSpc>
                <a:spcPts val="3420"/>
              </a:lnSpc>
              <a:spcBef>
                <a:spcPts val="605"/>
              </a:spcBef>
              <a:spcAft>
                <a:spcPct val="0"/>
              </a:spcAft>
            </a:pPr>
            <a:r>
              <a:rPr sz="28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Seldom use of </a:t>
            </a:r>
            <a:r>
              <a:rPr sz="2800" i="1" dirty="0">
                <a:solidFill>
                  <a:srgbClr val="000000"/>
                </a:solidFill>
                <a:latin typeface="Calibri"/>
                <a:cs typeface="Calibri"/>
              </a:rPr>
              <a:t>q </a:t>
            </a: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&gt;</a:t>
            </a:r>
            <a:r>
              <a:rPr sz="2800" spc="12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2</a:t>
            </a:r>
          </a:p>
          <a:p>
            <a:pPr marL="0" marR="0">
              <a:lnSpc>
                <a:spcPts val="3420"/>
              </a:lnSpc>
              <a:spcBef>
                <a:spcPts val="649"/>
              </a:spcBef>
              <a:spcAft>
                <a:spcPct val="0"/>
              </a:spcAft>
            </a:pPr>
            <a:r>
              <a:rPr sz="28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21" dirty="0">
                <a:solidFill>
                  <a:srgbClr val="000000"/>
                </a:solidFill>
                <a:latin typeface="Calibri"/>
                <a:cs typeface="Calibri"/>
              </a:rPr>
              <a:t>Actually,</a:t>
            </a:r>
            <a:r>
              <a:rPr sz="2800" spc="2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99% cases use </a:t>
            </a:r>
            <a:r>
              <a:rPr sz="2800" i="1" dirty="0">
                <a:solidFill>
                  <a:srgbClr val="000000"/>
                </a:solidFill>
                <a:latin typeface="Calibri"/>
                <a:cs typeface="Calibri"/>
              </a:rPr>
              <a:t>q </a:t>
            </a: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= 1 or 2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088" y="1657483"/>
            <a:ext cx="1057835" cy="826119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20090" y="502977"/>
            <a:ext cx="6659480" cy="15200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68"/>
              </a:lnSpc>
              <a:spcBef>
                <a:spcPct val="0"/>
              </a:spcBef>
              <a:spcAft>
                <a:spcPct val="0"/>
              </a:spcAft>
            </a:pPr>
            <a:r>
              <a:rPr sz="4400" dirty="0">
                <a:solidFill>
                  <a:srgbClr val="000000"/>
                </a:solidFill>
                <a:latin typeface="BJHKUI+CalibriLight"/>
                <a:cs typeface="BJHKUI+CalibriLight"/>
              </a:rPr>
              <a:t>Principle</a:t>
            </a:r>
            <a:r>
              <a:rPr sz="4400" spc="27" dirty="0">
                <a:solidFill>
                  <a:srgbClr val="000000"/>
                </a:solidFill>
                <a:latin typeface="BJHKUI+CalibriLight"/>
                <a:cs typeface="BJHKUI+CalibriLight"/>
              </a:rPr>
              <a:t> </a:t>
            </a:r>
            <a:r>
              <a:rPr sz="4400" dirty="0">
                <a:solidFill>
                  <a:srgbClr val="000000"/>
                </a:solidFill>
                <a:latin typeface="BJHKUI+CalibriLight"/>
                <a:cs typeface="BJHKUI+CalibriLight"/>
              </a:rPr>
              <a:t>of Occam's </a:t>
            </a:r>
            <a:r>
              <a:rPr sz="4400" spc="-47" dirty="0">
                <a:solidFill>
                  <a:srgbClr val="000000"/>
                </a:solidFill>
                <a:latin typeface="BJHKUI+CalibriLight"/>
                <a:cs typeface="BJHKUI+CalibriLight"/>
              </a:rPr>
              <a:t>razor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0090" y="1539624"/>
            <a:ext cx="8404089" cy="1544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903"/>
              </a:lnSpc>
              <a:spcBef>
                <a:spcPct val="0"/>
              </a:spcBef>
              <a:spcAft>
                <a:spcPct val="0"/>
              </a:spcAft>
            </a:pPr>
            <a:r>
              <a:rPr sz="3200" dirty="0">
                <a:solidFill>
                  <a:srgbClr val="000000"/>
                </a:solidFill>
                <a:latin typeface="Calibri"/>
                <a:cs typeface="Calibri"/>
              </a:rPr>
              <a:t>Among</a:t>
            </a:r>
            <a:r>
              <a:rPr sz="3200" spc="27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0000"/>
                </a:solidFill>
                <a:latin typeface="Calibri"/>
                <a:cs typeface="Calibri"/>
              </a:rPr>
              <a:t>competing</a:t>
            </a:r>
            <a:r>
              <a:rPr sz="3200" spc="3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0000"/>
                </a:solidFill>
                <a:latin typeface="Calibri"/>
                <a:cs typeface="Calibri"/>
              </a:rPr>
              <a:t>hypotheses,</a:t>
            </a:r>
            <a:r>
              <a:rPr sz="3200" spc="4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0000"/>
                </a:solidFill>
                <a:latin typeface="Calibri"/>
                <a:cs typeface="Calibri"/>
              </a:rPr>
              <a:t>the one with</a:t>
            </a:r>
          </a:p>
          <a:p>
            <a:pPr marL="0" marR="0">
              <a:lnSpc>
                <a:spcPts val="3456"/>
              </a:lnSpc>
              <a:spcBef>
                <a:spcPct val="0"/>
              </a:spcBef>
              <a:spcAft>
                <a:spcPct val="0"/>
              </a:spcAft>
            </a:pPr>
            <a:r>
              <a:rPr sz="3200" dirty="0">
                <a:solidFill>
                  <a:srgbClr val="000000"/>
                </a:solidFill>
                <a:latin typeface="Calibri"/>
                <a:cs typeface="Calibri"/>
              </a:rPr>
              <a:t>the </a:t>
            </a:r>
            <a:r>
              <a:rPr sz="3200" spc="-32" dirty="0">
                <a:solidFill>
                  <a:srgbClr val="000000"/>
                </a:solidFill>
                <a:latin typeface="Calibri"/>
                <a:cs typeface="Calibri"/>
              </a:rPr>
              <a:t>fewest</a:t>
            </a:r>
            <a:r>
              <a:rPr sz="3200" spc="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0000"/>
                </a:solidFill>
                <a:latin typeface="Calibri"/>
                <a:cs typeface="Calibri"/>
              </a:rPr>
              <a:t>assumptions</a:t>
            </a:r>
            <a:r>
              <a:rPr sz="3200" spc="3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0000"/>
                </a:solidFill>
                <a:latin typeface="Calibri"/>
                <a:cs typeface="Calibri"/>
              </a:rPr>
              <a:t>should</a:t>
            </a:r>
            <a:r>
              <a:rPr sz="3200" spc="3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3200" dirty="0">
                <a:solidFill>
                  <a:srgbClr val="000000"/>
                </a:solidFill>
                <a:latin typeface="Calibri"/>
                <a:cs typeface="Calibri"/>
              </a:rPr>
              <a:t>be selected.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20090" y="3061980"/>
            <a:ext cx="3975277" cy="967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12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13">
                <a:solidFill>
                  <a:srgbClr val="000000"/>
                </a:solidFill>
                <a:latin typeface="Calibri"/>
                <a:cs typeface="Calibri"/>
              </a:rPr>
              <a:t>Recall</a:t>
            </a:r>
            <a:r>
              <a:rPr sz="2800" spc="1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the function set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289682" y="3061980"/>
            <a:ext cx="3319278" cy="967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is called</a:t>
            </a:r>
            <a:r>
              <a:rPr sz="2800" spc="1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>
                <a:solidFill>
                  <a:srgbClr val="0070C0"/>
                </a:solidFill>
                <a:latin typeface="Calibri"/>
                <a:cs typeface="Calibri"/>
              </a:rPr>
              <a:t>hypothesis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948690" y="3446018"/>
            <a:ext cx="1357528" cy="967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0070C0"/>
                </a:solidFill>
                <a:latin typeface="Calibri"/>
                <a:cs typeface="Calibri"/>
              </a:rPr>
              <a:t>space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3412998" y="5618577"/>
            <a:ext cx="1321446" cy="501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45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rgbClr val="0070C0"/>
                </a:solidFill>
                <a:latin typeface="CFLPAA+MicrosoftYaHei"/>
                <a:cs typeface="CFLPAA+MicrosoftYaHei"/>
              </a:rPr>
              <a:t>Original</a:t>
            </a:r>
            <a:r>
              <a:rPr sz="1400" spc="12">
                <a:solidFill>
                  <a:srgbClr val="0070C0"/>
                </a:solidFill>
                <a:latin typeface="CFLPAA+MicrosoftYaHei"/>
                <a:cs typeface="CFLPAA+MicrosoftYaHei"/>
              </a:rPr>
              <a:t> </a:t>
            </a:r>
            <a:r>
              <a:rPr sz="1400">
                <a:solidFill>
                  <a:srgbClr val="0070C0"/>
                </a:solidFill>
                <a:latin typeface="CFLPAA+MicrosoftYaHei"/>
                <a:cs typeface="CFLPAA+MicrosoftYaHei"/>
              </a:rPr>
              <a:t>loss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523167" y="5618577"/>
            <a:ext cx="2320337" cy="5010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1845"/>
              </a:lnSpc>
              <a:spcBef>
                <a:spcPct val="0"/>
              </a:spcBef>
              <a:spcAft>
                <a:spcPct val="0"/>
              </a:spcAft>
            </a:pPr>
            <a:r>
              <a:rPr sz="1400" dirty="0">
                <a:solidFill>
                  <a:srgbClr val="0070C0"/>
                </a:solidFill>
                <a:latin typeface="CFLPAA+MicrosoftYaHei"/>
                <a:cs typeface="CFLPAA+MicrosoftYaHei"/>
              </a:rPr>
              <a:t>Penalty</a:t>
            </a:r>
            <a:r>
              <a:rPr sz="1400" spc="19" dirty="0">
                <a:solidFill>
                  <a:srgbClr val="0070C0"/>
                </a:solidFill>
                <a:latin typeface="CFLPAA+MicrosoftYaHei"/>
                <a:cs typeface="CFLPAA+MicrosoftYaHei"/>
              </a:rPr>
              <a:t> </a:t>
            </a:r>
            <a:r>
              <a:rPr sz="1400" dirty="0">
                <a:solidFill>
                  <a:srgbClr val="0070C0"/>
                </a:solidFill>
                <a:latin typeface="CFLPAA+MicrosoftYaHei"/>
                <a:cs typeface="CFLPAA+MicrosoftYaHei"/>
              </a:rPr>
              <a:t>on assumptions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723" y="4003833"/>
            <a:ext cx="4489898" cy="155050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120" y="3083929"/>
            <a:ext cx="875627" cy="40041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bject 1"/>
              <p:cNvSpPr/>
              <p:nvPr/>
            </p:nvSpPr>
            <p:spPr>
              <a:xfrm>
                <a:off x="6037456" y="2426342"/>
                <a:ext cx="702531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MO" alt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23" name="object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456" y="2426342"/>
                <a:ext cx="702531" cy="276999"/>
              </a:xfrm>
              <a:prstGeom prst="rect">
                <a:avLst/>
              </a:prstGeom>
              <a:blipFill>
                <a:blip r:embed="rId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zh-MO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bject 3"/>
          <p:cNvSpPr txBox="1"/>
          <p:nvPr/>
        </p:nvSpPr>
        <p:spPr>
          <a:xfrm>
            <a:off x="720090" y="502977"/>
            <a:ext cx="4473626" cy="15200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68"/>
              </a:lnSpc>
              <a:spcBef>
                <a:spcPct val="0"/>
              </a:spcBef>
              <a:spcAft>
                <a:spcPct val="0"/>
              </a:spcAft>
            </a:pPr>
            <a:r>
              <a:rPr sz="4400" dirty="0">
                <a:solidFill>
                  <a:srgbClr val="000000"/>
                </a:solidFill>
                <a:latin typeface="WWQUDJ+CalibriLight"/>
                <a:cs typeface="WWQUDJ+CalibriLight"/>
              </a:rPr>
              <a:t>Model Selection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44465" y="2332232"/>
            <a:ext cx="7213566" cy="393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1"/>
              </a:lnSpc>
              <a:spcBef>
                <a:spcPct val="0"/>
              </a:spcBef>
              <a:spcAft>
                <a:spcPct val="0"/>
              </a:spcAft>
            </a:pPr>
            <a:r>
              <a:rPr sz="26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600" spc="2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000000"/>
                </a:solidFill>
                <a:latin typeface="Calibri"/>
                <a:cs typeface="Calibri"/>
              </a:rPr>
              <a:t>A</a:t>
            </a:r>
            <a:r>
              <a:rPr lang="zh-CN" altLang="en-US" sz="26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000000"/>
                </a:solidFill>
                <a:latin typeface="Calibri"/>
                <a:cs typeface="Calibri"/>
              </a:rPr>
              <a:t>ML solution</a:t>
            </a:r>
            <a:r>
              <a:rPr sz="2600" spc="17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000000"/>
                </a:solidFill>
                <a:latin typeface="Calibri"/>
                <a:cs typeface="Calibri"/>
              </a:rPr>
              <a:t>has model </a:t>
            </a:r>
            <a:r>
              <a:rPr sz="2600" spc="-16" dirty="0">
                <a:solidFill>
                  <a:srgbClr val="000000"/>
                </a:solidFill>
                <a:latin typeface="Calibri"/>
                <a:cs typeface="Calibri"/>
              </a:rPr>
              <a:t>parameters</a:t>
            </a:r>
            <a:r>
              <a:rPr lang="zh-CN" altLang="en-US" sz="2600" spc="-16" dirty="0">
                <a:solidFill>
                  <a:srgbClr val="000000"/>
                </a:solidFill>
                <a:latin typeface="Calibri"/>
                <a:cs typeface="Calibri"/>
              </a:rPr>
              <a:t>        </a:t>
            </a:r>
            <a:r>
              <a:rPr sz="2600" dirty="0">
                <a:solidFill>
                  <a:srgbClr val="000000"/>
                </a:solidFill>
                <a:latin typeface="Calibri"/>
                <a:cs typeface="Calibri"/>
              </a:rPr>
              <a:t>and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bject 14"/>
              <p:cNvSpPr txBox="1"/>
              <p:nvPr/>
            </p:nvSpPr>
            <p:spPr>
              <a:xfrm>
                <a:off x="945289" y="2650564"/>
                <a:ext cx="5121782" cy="84202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228619" marR="0">
                  <a:lnSpc>
                    <a:spcPts val="3171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sz="2600" dirty="0">
                    <a:solidFill>
                      <a:srgbClr val="000000"/>
                    </a:solidFill>
                    <a:latin typeface="Calibri"/>
                    <a:cs typeface="Calibri"/>
                  </a:rPr>
                  <a:t>optimization</a:t>
                </a:r>
                <a:r>
                  <a:rPr sz="2600" spc="37" dirty="0">
                    <a:solidFill>
                      <a:srgbClr val="000000"/>
                    </a:solidFill>
                    <a:latin typeface="Calibri"/>
                    <a:cs typeface="Calibri"/>
                  </a:rPr>
                  <a:t> </a:t>
                </a:r>
                <a:r>
                  <a:rPr sz="2600" spc="-13" dirty="0">
                    <a:solidFill>
                      <a:srgbClr val="0070C0"/>
                    </a:solidFill>
                    <a:latin typeface="Calibri"/>
                    <a:cs typeface="Calibri"/>
                  </a:rPr>
                  <a:t>hyperparameter</a:t>
                </a:r>
                <a:r>
                  <a:rPr lang="zh-CN" altLang="en-US" sz="2600" spc="-13" dirty="0">
                    <a:solidFill>
                      <a:srgbClr val="0070C0"/>
                    </a:solidFill>
                    <a:latin typeface="Calibri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600" i="1" spc="-13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Calibri"/>
                      </a:rPr>
                      <m:t>𝜆</m:t>
                    </m:r>
                  </m:oMath>
                </a14:m>
                <a:r>
                  <a:rPr lang="zh-CN" altLang="en-US" sz="2600" spc="-13" dirty="0">
                    <a:solidFill>
                      <a:srgbClr val="0070C0"/>
                    </a:solidFill>
                    <a:latin typeface="Calibri"/>
                    <a:cs typeface="Calibri"/>
                  </a:rPr>
                  <a:t> </a:t>
                </a:r>
                <a:endParaRPr sz="2450" dirty="0">
                  <a:solidFill>
                    <a:srgbClr val="000000"/>
                  </a:solidFill>
                  <a:latin typeface="OBTPDC+ComputerModern,Italic"/>
                  <a:cs typeface="OBTPDC+ComputerModern,Italic"/>
                </a:endParaRPr>
              </a:p>
              <a:p>
                <a:pPr marL="0" marR="0">
                  <a:lnSpc>
                    <a:spcPts val="3171"/>
                  </a:lnSpc>
                  <a:spcBef>
                    <a:spcPts val="326"/>
                  </a:spcBef>
                  <a:spcAft>
                    <a:spcPct val="0"/>
                  </a:spcAft>
                </a:pPr>
                <a:r>
                  <a:rPr sz="2600" dirty="0">
                    <a:solidFill>
                      <a:srgbClr val="000000"/>
                    </a:solidFill>
                    <a:latin typeface="Arial"/>
                    <a:cs typeface="Arial"/>
                  </a:rPr>
                  <a:t>•</a:t>
                </a:r>
                <a:r>
                  <a:rPr sz="2600" spc="240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sz="2600" spc="-11" dirty="0">
                    <a:solidFill>
                      <a:srgbClr val="000000"/>
                    </a:solidFill>
                    <a:latin typeface="Calibri"/>
                    <a:cs typeface="Calibri"/>
                  </a:rPr>
                  <a:t>Hyperparameters</a:t>
                </a:r>
              </a:p>
            </p:txBody>
          </p:sp>
        </mc:Choice>
        <mc:Fallback xmlns="">
          <p:sp>
            <p:nvSpPr>
              <p:cNvPr id="14" name="object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289" y="2650564"/>
                <a:ext cx="5121782" cy="842025"/>
              </a:xfrm>
              <a:prstGeom prst="rect">
                <a:avLst/>
              </a:prstGeom>
              <a:blipFill>
                <a:blip r:embed="rId4"/>
                <a:stretch>
                  <a:fillRect l="-3704" t="-11940" b="-22388"/>
                </a:stretch>
              </a:blipFill>
            </p:spPr>
            <p:txBody>
              <a:bodyPr/>
              <a:lstStyle/>
              <a:p>
                <a:r>
                  <a:rPr lang="zh-MO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bject 15"/>
          <p:cNvSpPr txBox="1"/>
          <p:nvPr/>
        </p:nvSpPr>
        <p:spPr>
          <a:xfrm>
            <a:off x="1177289" y="3478143"/>
            <a:ext cx="7218427" cy="7604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87"/>
              </a:lnSpc>
              <a:spcBef>
                <a:spcPct val="0"/>
              </a:spcBef>
              <a:spcAft>
                <a:spcPct val="0"/>
              </a:spcAft>
            </a:pPr>
            <a:r>
              <a:rPr sz="22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200" spc="4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dirty="0">
                <a:solidFill>
                  <a:srgbClr val="000000"/>
                </a:solidFill>
                <a:latin typeface="Calibri"/>
                <a:cs typeface="Calibri"/>
              </a:rPr>
              <a:t>Define higher level concepts about</a:t>
            </a:r>
            <a:r>
              <a:rPr sz="2200" spc="-1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0000"/>
                </a:solidFill>
                <a:latin typeface="Calibri"/>
                <a:cs typeface="Calibri"/>
              </a:rPr>
              <a:t>the model such</a:t>
            </a:r>
            <a:r>
              <a:rPr sz="2200" spc="-16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000000"/>
                </a:solidFill>
                <a:latin typeface="Calibri"/>
                <a:cs typeface="Calibri"/>
              </a:rPr>
              <a:t>as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405879" y="3827184"/>
            <a:ext cx="4146429" cy="7604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87"/>
              </a:lnSpc>
              <a:spcBef>
                <a:spcPct val="0"/>
              </a:spcBef>
              <a:spcAft>
                <a:spcPct val="0"/>
              </a:spcAft>
            </a:pPr>
            <a:r>
              <a:rPr sz="2200" spc="-20">
                <a:solidFill>
                  <a:srgbClr val="000000"/>
                </a:solidFill>
                <a:latin typeface="Calibri"/>
                <a:cs typeface="Calibri"/>
              </a:rPr>
              <a:t>complexity,</a:t>
            </a:r>
            <a:r>
              <a:rPr sz="2200">
                <a:solidFill>
                  <a:srgbClr val="000000"/>
                </a:solidFill>
                <a:latin typeface="Calibri"/>
                <a:cs typeface="Calibri"/>
              </a:rPr>
              <a:t> or capacity </a:t>
            </a:r>
            <a:r>
              <a:rPr sz="2200" spc="-22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200" spc="2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>
                <a:solidFill>
                  <a:srgbClr val="000000"/>
                </a:solidFill>
                <a:latin typeface="Calibri"/>
                <a:cs typeface="Calibri"/>
              </a:rPr>
              <a:t>learn.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177290" y="4159413"/>
            <a:ext cx="7744175" cy="7604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87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200" spc="4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 b="1">
                <a:solidFill>
                  <a:srgbClr val="000000"/>
                </a:solidFill>
                <a:latin typeface="Calibri"/>
                <a:cs typeface="Calibri"/>
              </a:rPr>
              <a:t>Cannot be learned directly </a:t>
            </a:r>
            <a:r>
              <a:rPr sz="2200" b="1" spc="-10">
                <a:solidFill>
                  <a:srgbClr val="000000"/>
                </a:solidFill>
                <a:latin typeface="Calibri"/>
                <a:cs typeface="Calibri"/>
              </a:rPr>
              <a:t>from</a:t>
            </a:r>
            <a:r>
              <a:rPr sz="2200" b="1" spc="2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b="1">
                <a:solidFill>
                  <a:srgbClr val="000000"/>
                </a:solidFill>
                <a:latin typeface="Calibri"/>
                <a:cs typeface="Calibri"/>
              </a:rPr>
              <a:t>the </a:t>
            </a:r>
            <a:r>
              <a:rPr sz="2200" b="1" spc="-12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2200" b="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>
                <a:solidFill>
                  <a:srgbClr val="000000"/>
                </a:solidFill>
                <a:latin typeface="Calibri"/>
                <a:cs typeface="Calibri"/>
              </a:rPr>
              <a:t>in the </a:t>
            </a:r>
            <a:r>
              <a:rPr sz="2200" spc="-11">
                <a:solidFill>
                  <a:srgbClr val="000000"/>
                </a:solidFill>
                <a:latin typeface="Calibri"/>
                <a:cs typeface="Calibri"/>
              </a:rPr>
              <a:t>standard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405878" y="4427629"/>
            <a:ext cx="6593822" cy="7604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87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000000"/>
                </a:solidFill>
                <a:latin typeface="Calibri"/>
                <a:cs typeface="Calibri"/>
              </a:rPr>
              <a:t>model training process</a:t>
            </a:r>
            <a:r>
              <a:rPr sz="2200" spc="-1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>
                <a:solidFill>
                  <a:srgbClr val="000000"/>
                </a:solidFill>
                <a:latin typeface="Calibri"/>
                <a:cs typeface="Calibri"/>
              </a:rPr>
              <a:t>and need</a:t>
            </a:r>
            <a:r>
              <a:rPr sz="2200" spc="-17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spc="-22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200" spc="2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>
                <a:solidFill>
                  <a:srgbClr val="000000"/>
                </a:solidFill>
                <a:latin typeface="Calibri"/>
                <a:cs typeface="Calibri"/>
              </a:rPr>
              <a:t>be predefined.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177289" y="4759103"/>
            <a:ext cx="8063581" cy="7604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87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200" spc="48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200">
                <a:solidFill>
                  <a:srgbClr val="000000"/>
                </a:solidFill>
                <a:latin typeface="Calibri"/>
                <a:cs typeface="Calibri"/>
              </a:rPr>
              <a:t>Can</a:t>
            </a:r>
            <a:r>
              <a:rPr sz="2200" spc="-12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>
                <a:solidFill>
                  <a:srgbClr val="000000"/>
                </a:solidFill>
                <a:latin typeface="Calibri"/>
                <a:cs typeface="Calibri"/>
              </a:rPr>
              <a:t>be decided by setting </a:t>
            </a:r>
            <a:r>
              <a:rPr sz="2200" spc="-15">
                <a:solidFill>
                  <a:srgbClr val="000000"/>
                </a:solidFill>
                <a:latin typeface="Calibri"/>
                <a:cs typeface="Calibri"/>
              </a:rPr>
              <a:t>different</a:t>
            </a:r>
            <a:r>
              <a:rPr sz="2200">
                <a:solidFill>
                  <a:srgbClr val="000000"/>
                </a:solidFill>
                <a:latin typeface="Calibri"/>
                <a:cs typeface="Calibri"/>
              </a:rPr>
              <a:t> values, training </a:t>
            </a:r>
            <a:r>
              <a:rPr sz="2200" spc="-14">
                <a:solidFill>
                  <a:srgbClr val="000000"/>
                </a:solidFill>
                <a:latin typeface="Calibri"/>
                <a:cs typeface="Calibri"/>
              </a:rPr>
              <a:t>different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405878" y="5027319"/>
            <a:ext cx="6290740" cy="7604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687"/>
              </a:lnSpc>
              <a:spcBef>
                <a:spcPct val="0"/>
              </a:spcBef>
              <a:spcAft>
                <a:spcPct val="0"/>
              </a:spcAft>
            </a:pPr>
            <a:r>
              <a:rPr sz="2200">
                <a:solidFill>
                  <a:srgbClr val="000000"/>
                </a:solidFill>
                <a:latin typeface="Calibri"/>
                <a:cs typeface="Calibri"/>
              </a:rPr>
              <a:t>models, and</a:t>
            </a:r>
            <a:r>
              <a:rPr sz="2200" spc="-18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>
                <a:solidFill>
                  <a:srgbClr val="000000"/>
                </a:solidFill>
                <a:latin typeface="Calibri"/>
                <a:cs typeface="Calibri"/>
              </a:rPr>
              <a:t>choosing the values that</a:t>
            </a:r>
            <a:r>
              <a:rPr sz="2200" spc="-12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spc="-13">
                <a:solidFill>
                  <a:srgbClr val="000000"/>
                </a:solidFill>
                <a:latin typeface="Calibri"/>
                <a:cs typeface="Calibri"/>
              </a:rPr>
              <a:t>test</a:t>
            </a:r>
            <a:r>
              <a:rPr sz="2200" spc="1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200" spc="-11">
                <a:solidFill>
                  <a:srgbClr val="000000"/>
                </a:solidFill>
                <a:latin typeface="Calibri"/>
                <a:cs typeface="Calibri"/>
              </a:rPr>
              <a:t>better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720090" y="5411510"/>
            <a:ext cx="8001366" cy="8980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1"/>
              </a:lnSpc>
              <a:spcBef>
                <a:spcPct val="0"/>
              </a:spcBef>
              <a:spcAft>
                <a:spcPct val="0"/>
              </a:spcAft>
            </a:pPr>
            <a:r>
              <a:rPr sz="26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600" spc="24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600">
                <a:solidFill>
                  <a:srgbClr val="000000"/>
                </a:solidFill>
                <a:latin typeface="Calibri"/>
                <a:cs typeface="Calibri"/>
              </a:rPr>
              <a:t>Model</a:t>
            </a:r>
            <a:r>
              <a:rPr sz="2600" spc="1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>
                <a:solidFill>
                  <a:srgbClr val="000000"/>
                </a:solidFill>
                <a:latin typeface="Calibri"/>
                <a:cs typeface="Calibri"/>
              </a:rPr>
              <a:t>selection</a:t>
            </a:r>
            <a:r>
              <a:rPr sz="2600" spc="1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>
                <a:solidFill>
                  <a:srgbClr val="000000"/>
                </a:solidFill>
                <a:latin typeface="Calibri"/>
                <a:cs typeface="Calibri"/>
              </a:rPr>
              <a:t>(or</a:t>
            </a:r>
            <a:r>
              <a:rPr sz="2600" spc="1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spc="-12">
                <a:solidFill>
                  <a:srgbClr val="000000"/>
                </a:solidFill>
                <a:latin typeface="Calibri"/>
                <a:cs typeface="Calibri"/>
              </a:rPr>
              <a:t>hyperparameter</a:t>
            </a:r>
            <a:r>
              <a:rPr sz="2600" spc="3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>
                <a:solidFill>
                  <a:srgbClr val="000000"/>
                </a:solidFill>
                <a:latin typeface="Calibri"/>
                <a:cs typeface="Calibri"/>
              </a:rPr>
              <a:t>optimization)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948676" y="5728489"/>
            <a:ext cx="7657906" cy="8980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171"/>
              </a:lnSpc>
              <a:spcBef>
                <a:spcPct val="0"/>
              </a:spcBef>
              <a:spcAft>
                <a:spcPct val="0"/>
              </a:spcAft>
            </a:pPr>
            <a:r>
              <a:rPr sz="2600" spc="-15" dirty="0">
                <a:solidFill>
                  <a:srgbClr val="000000"/>
                </a:solidFill>
                <a:latin typeface="Calibri"/>
                <a:cs typeface="Calibri"/>
              </a:rPr>
              <a:t>cares</a:t>
            </a:r>
            <a:r>
              <a:rPr sz="2600" spc="2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000000"/>
                </a:solidFill>
                <a:latin typeface="Calibri"/>
                <a:cs typeface="Calibri"/>
              </a:rPr>
              <a:t>how </a:t>
            </a:r>
            <a:r>
              <a:rPr sz="2600" spc="-23" dirty="0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600" spc="17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000000"/>
                </a:solidFill>
                <a:latin typeface="Calibri"/>
                <a:cs typeface="Calibri"/>
              </a:rPr>
              <a:t>select the optimal</a:t>
            </a:r>
            <a:r>
              <a:rPr sz="2600" spc="23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spc="-13" dirty="0">
                <a:solidFill>
                  <a:srgbClr val="000000"/>
                </a:solidFill>
                <a:latin typeface="Calibri"/>
                <a:cs typeface="Calibri"/>
              </a:rPr>
              <a:t>hyperparameters.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5" y="1268760"/>
            <a:ext cx="4976297" cy="115123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"/>
          <p:cNvSpPr/>
          <p:nvPr/>
        </p:nvSpPr>
        <p:spPr>
          <a:xfrm>
            <a:off x="381" y="0"/>
            <a:ext cx="9149968" cy="686435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0090" y="537146"/>
            <a:ext cx="8450313" cy="13824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85"/>
              </a:lnSpc>
              <a:spcBef>
                <a:spcPct val="0"/>
              </a:spcBef>
              <a:spcAft>
                <a:spcPct val="0"/>
              </a:spcAft>
            </a:pPr>
            <a:r>
              <a:rPr sz="4000" spc="-19">
                <a:solidFill>
                  <a:srgbClr val="000000"/>
                </a:solidFill>
                <a:latin typeface="GIOLLT+CalibriLight"/>
                <a:cs typeface="GIOLLT+CalibriLight"/>
              </a:rPr>
              <a:t>Cross</a:t>
            </a:r>
            <a:r>
              <a:rPr sz="4000" spc="19">
                <a:solidFill>
                  <a:srgbClr val="000000"/>
                </a:solidFill>
                <a:latin typeface="GIOLLT+CalibriLight"/>
                <a:cs typeface="GIOLLT+CalibriLight"/>
              </a:rPr>
              <a:t> </a:t>
            </a:r>
            <a:r>
              <a:rPr sz="4000" spc="-25">
                <a:solidFill>
                  <a:srgbClr val="000000"/>
                </a:solidFill>
                <a:latin typeface="GIOLLT+CalibriLight"/>
                <a:cs typeface="GIOLLT+CalibriLight"/>
              </a:rPr>
              <a:t>Validation</a:t>
            </a:r>
            <a:r>
              <a:rPr sz="4000" spc="26">
                <a:solidFill>
                  <a:srgbClr val="000000"/>
                </a:solidFill>
                <a:latin typeface="GIOLLT+CalibriLight"/>
                <a:cs typeface="GIOLLT+CalibriLight"/>
              </a:rPr>
              <a:t> </a:t>
            </a:r>
            <a:r>
              <a:rPr sz="4000" spc="-49">
                <a:solidFill>
                  <a:srgbClr val="000000"/>
                </a:solidFill>
                <a:latin typeface="GIOLLT+CalibriLight"/>
                <a:cs typeface="GIOLLT+CalibriLight"/>
              </a:rPr>
              <a:t>for</a:t>
            </a:r>
            <a:r>
              <a:rPr sz="4000" spc="49">
                <a:solidFill>
                  <a:srgbClr val="000000"/>
                </a:solidFill>
                <a:latin typeface="GIOLLT+CalibriLight"/>
                <a:cs typeface="GIOLLT+CalibriLight"/>
              </a:rPr>
              <a:t> </a:t>
            </a:r>
            <a:r>
              <a:rPr sz="4000">
                <a:solidFill>
                  <a:srgbClr val="000000"/>
                </a:solidFill>
                <a:latin typeface="GIOLLT+CalibriLight"/>
                <a:cs typeface="GIOLLT+CalibriLight"/>
              </a:rPr>
              <a:t>Model Selection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92396" y="1512841"/>
            <a:ext cx="2481702" cy="8962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7"/>
              </a:lnSpc>
              <a:spcBef>
                <a:spcPct val="0"/>
              </a:spcBef>
              <a:spcAft>
                <a:spcPct val="0"/>
              </a:spcAft>
            </a:pPr>
            <a:r>
              <a:rPr sz="1800" spc="-20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</a:p>
          <a:p>
            <a:pPr marL="1536191" marR="0">
              <a:lnSpc>
                <a:spcPts val="1163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</a:p>
          <a:p>
            <a:pPr marL="151630" marR="0">
              <a:lnSpc>
                <a:spcPts val="995"/>
              </a:lnSpc>
              <a:spcBef>
                <a:spcPct val="0"/>
              </a:spcBef>
              <a:spcAft>
                <a:spcPct val="0"/>
              </a:spcAft>
            </a:pPr>
            <a:r>
              <a:rPr sz="1800" spc="-13">
                <a:solidFill>
                  <a:srgbClr val="FFFFFF"/>
                </a:solidFill>
                <a:latin typeface="Calibri"/>
                <a:cs typeface="Calibri"/>
              </a:rPr>
              <a:t>Data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423416" y="2059956"/>
            <a:ext cx="2710000" cy="7514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7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Original</a:t>
            </a:r>
          </a:p>
          <a:p>
            <a:pPr marL="1578863" marR="0">
              <a:lnSpc>
                <a:spcPts val="1019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Random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18844" y="2334277"/>
            <a:ext cx="1096230" cy="8962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7"/>
              </a:lnSpc>
              <a:spcBef>
                <a:spcPct val="0"/>
              </a:spcBef>
              <a:spcAft>
                <a:spcPct val="0"/>
              </a:spcAft>
            </a:pPr>
            <a:r>
              <a:rPr sz="1800" spc="-21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</a:p>
          <a:p>
            <a:pPr marL="152407" marR="0">
              <a:lnSpc>
                <a:spcPts val="2160"/>
              </a:lnSpc>
              <a:spcBef>
                <a:spcPct val="0"/>
              </a:spcBef>
              <a:spcAft>
                <a:spcPct val="0"/>
              </a:spcAft>
            </a:pPr>
            <a:r>
              <a:rPr sz="1800" spc="-13">
                <a:solidFill>
                  <a:srgbClr val="FFFFFF"/>
                </a:solidFill>
                <a:latin typeface="Calibri"/>
                <a:cs typeface="Calibri"/>
              </a:rPr>
              <a:t>Data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7364730" y="2326656"/>
            <a:ext cx="1319026" cy="6219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7"/>
              </a:lnSpc>
              <a:spcBef>
                <a:spcPct val="0"/>
              </a:spcBef>
              <a:spcAft>
                <a:spcPct val="0"/>
              </a:spcAft>
            </a:pPr>
            <a:r>
              <a:rPr sz="1800" spc="-10">
                <a:solidFill>
                  <a:srgbClr val="FFFFFF"/>
                </a:solidFill>
                <a:latin typeface="Calibri"/>
                <a:cs typeface="Calibri"/>
              </a:rPr>
              <a:t>Evaluation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3188200" y="2463817"/>
            <a:ext cx="749753" cy="6219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7"/>
              </a:lnSpc>
              <a:spcBef>
                <a:spcPct val="0"/>
              </a:spcBef>
              <a:spcAft>
                <a:spcPct val="0"/>
              </a:spcAft>
            </a:pPr>
            <a:r>
              <a:rPr sz="1800">
                <a:solidFill>
                  <a:srgbClr val="FFFFFF"/>
                </a:solidFill>
                <a:latin typeface="Calibri"/>
                <a:cs typeface="Calibri"/>
              </a:rPr>
              <a:t>Split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692396" y="2880631"/>
            <a:ext cx="1319696" cy="8962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197"/>
              </a:lnSpc>
              <a:spcBef>
                <a:spcPct val="0"/>
              </a:spcBef>
              <a:spcAft>
                <a:spcPct val="0"/>
              </a:spcAft>
            </a:pPr>
            <a:r>
              <a:rPr sz="1800" b="1" spc="-13">
                <a:solidFill>
                  <a:srgbClr val="FFFFFF"/>
                </a:solidFill>
                <a:latin typeface="Calibri"/>
                <a:cs typeface="Calibri"/>
              </a:rPr>
              <a:t>Validation</a:t>
            </a:r>
          </a:p>
          <a:p>
            <a:pPr marL="258317" marR="0">
              <a:lnSpc>
                <a:spcPts val="2159"/>
              </a:lnSpc>
              <a:spcBef>
                <a:spcPct val="0"/>
              </a:spcBef>
              <a:spcAft>
                <a:spcPct val="0"/>
              </a:spcAft>
            </a:pPr>
            <a:r>
              <a:rPr sz="1800" b="1" spc="-11">
                <a:solidFill>
                  <a:srgbClr val="FFFFFF"/>
                </a:solidFill>
                <a:latin typeface="Calibri"/>
                <a:cs typeface="Calibri"/>
              </a:rPr>
              <a:t>Data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20090" y="3825347"/>
            <a:ext cx="3567982" cy="16682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 i="1">
                <a:solidFill>
                  <a:srgbClr val="000000"/>
                </a:solidFill>
                <a:latin typeface="Calibri"/>
                <a:cs typeface="Calibri"/>
              </a:rPr>
              <a:t>K</a:t>
            </a:r>
            <a:r>
              <a:rPr sz="2400" spc="-13">
                <a:solidFill>
                  <a:srgbClr val="000000"/>
                </a:solidFill>
                <a:latin typeface="Calibri"/>
                <a:cs typeface="Calibri"/>
              </a:rPr>
              <a:t>-fold</a:t>
            </a:r>
            <a:r>
              <a:rPr sz="2400" spc="1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spc="-10">
                <a:solidFill>
                  <a:srgbClr val="000000"/>
                </a:solidFill>
                <a:latin typeface="Calibri"/>
                <a:cs typeface="Calibri"/>
              </a:rPr>
              <a:t>Cross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spc="-18">
                <a:solidFill>
                  <a:srgbClr val="000000"/>
                </a:solidFill>
                <a:latin typeface="Calibri"/>
                <a:cs typeface="Calibri"/>
              </a:rPr>
              <a:t>Validation</a:t>
            </a:r>
          </a:p>
          <a:p>
            <a:pPr marL="0" marR="0">
              <a:lnSpc>
                <a:spcPts val="2929"/>
              </a:lnSpc>
              <a:spcBef>
                <a:spcPts val="376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1.</a:t>
            </a:r>
            <a:r>
              <a:rPr sz="2400" spc="1687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Set </a:t>
            </a:r>
            <a:r>
              <a:rPr sz="2400" spc="-12">
                <a:solidFill>
                  <a:srgbClr val="000000"/>
                </a:solidFill>
                <a:latin typeface="Calibri"/>
                <a:cs typeface="Calibri"/>
              </a:rPr>
              <a:t>hyperparameters</a:t>
            </a:r>
          </a:p>
          <a:p>
            <a:pPr marL="0" marR="0">
              <a:lnSpc>
                <a:spcPts val="2929"/>
              </a:lnSpc>
              <a:spcBef>
                <a:spcPts val="37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2.</a:t>
            </a:r>
            <a:r>
              <a:rPr sz="2400" spc="169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spc="-19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sz="2400" spc="12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i="1">
                <a:solidFill>
                  <a:srgbClr val="000000"/>
                </a:solidFill>
                <a:latin typeface="Calibri"/>
                <a:cs typeface="Calibri"/>
              </a:rPr>
              <a:t>K</a:t>
            </a:r>
            <a:r>
              <a:rPr sz="2400" spc="-5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times repeat: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77290" y="5032960"/>
            <a:ext cx="8268287" cy="6907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8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000" spc="6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Randomly split</a:t>
            </a:r>
            <a:r>
              <a:rPr sz="2000" spc="22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the</a:t>
            </a:r>
            <a:r>
              <a:rPr sz="2000" spc="1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original training</a:t>
            </a:r>
            <a:r>
              <a:rPr sz="2000" spc="22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spc="-12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2000" spc="1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spc="-12">
                <a:solidFill>
                  <a:srgbClr val="000000"/>
                </a:solidFill>
                <a:latin typeface="Calibri"/>
                <a:cs typeface="Calibri"/>
              </a:rPr>
              <a:t>into</a:t>
            </a:r>
            <a:r>
              <a:rPr sz="2000" spc="12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training</a:t>
            </a:r>
            <a:r>
              <a:rPr sz="2000" spc="22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and validation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405889" y="5276810"/>
            <a:ext cx="1252136" cy="6907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8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datasets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177290" y="5583893"/>
            <a:ext cx="8165371" cy="6907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8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000" spc="6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 spc="-35">
                <a:solidFill>
                  <a:srgbClr val="000000"/>
                </a:solidFill>
                <a:latin typeface="Calibri"/>
                <a:cs typeface="Calibri"/>
              </a:rPr>
              <a:t>Train</a:t>
            </a:r>
            <a:r>
              <a:rPr sz="2000" spc="49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the model on training</a:t>
            </a:r>
            <a:r>
              <a:rPr sz="2000" spc="22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spc="-12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2000" spc="1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and </a:t>
            </a:r>
            <a:r>
              <a:rPr sz="2000" spc="-12">
                <a:solidFill>
                  <a:srgbClr val="000000"/>
                </a:solidFill>
                <a:latin typeface="Calibri"/>
                <a:cs typeface="Calibri"/>
              </a:rPr>
              <a:t>evaluate</a:t>
            </a:r>
            <a:r>
              <a:rPr sz="2000" spc="3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it</a:t>
            </a:r>
            <a:r>
              <a:rPr sz="2000" spc="12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on validation</a:t>
            </a:r>
            <a:r>
              <a:rPr sz="2000" spc="37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data,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405889" y="5827743"/>
            <a:ext cx="3545775" cy="6907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8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leading</a:t>
            </a:r>
            <a:r>
              <a:rPr sz="2000" spc="1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spc="-16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000" spc="1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an evaluation</a:t>
            </a:r>
            <a:r>
              <a:rPr sz="2000" spc="2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spc="-10">
                <a:solidFill>
                  <a:srgbClr val="000000"/>
                </a:solidFill>
                <a:latin typeface="Calibri"/>
                <a:cs typeface="Calibri"/>
              </a:rPr>
              <a:t>score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20090" y="6186784"/>
            <a:ext cx="8937930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3.</a:t>
            </a:r>
            <a:r>
              <a:rPr sz="2400" spc="1687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spc="-22">
                <a:solidFill>
                  <a:srgbClr val="000000"/>
                </a:solidFill>
                <a:latin typeface="Calibri"/>
                <a:cs typeface="Calibri"/>
              </a:rPr>
              <a:t>Average</a:t>
            </a:r>
            <a:r>
              <a:rPr sz="2400" spc="22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the </a:t>
            </a:r>
            <a:r>
              <a:rPr sz="2400" i="1">
                <a:solidFill>
                  <a:srgbClr val="000000"/>
                </a:solidFill>
                <a:latin typeface="Calibri"/>
                <a:cs typeface="Calibri"/>
              </a:rPr>
              <a:t>K</a:t>
            </a:r>
            <a:r>
              <a:rPr sz="2400" spc="-5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evaluation </a:t>
            </a:r>
            <a:r>
              <a:rPr sz="2400" spc="-11">
                <a:solidFill>
                  <a:srgbClr val="000000"/>
                </a:solidFill>
                <a:latin typeface="Calibri"/>
                <a:cs typeface="Calibri"/>
              </a:rPr>
              <a:t>scores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 as the model performance</a:t>
            </a:r>
          </a:p>
        </p:txBody>
      </p:sp>
    </p:spTree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"/>
          <p:cNvSpPr/>
          <p:nvPr/>
        </p:nvSpPr>
        <p:spPr>
          <a:xfrm>
            <a:off x="381" y="0"/>
            <a:ext cx="9149968" cy="686435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20090" y="502977"/>
            <a:ext cx="6714843" cy="6683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68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MO" sz="4400" dirty="0">
                <a:solidFill>
                  <a:srgbClr val="000000"/>
                </a:solidFill>
                <a:latin typeface="MFMAKP+CalibriLight"/>
                <a:cs typeface="MFMAKP+CalibriLight"/>
              </a:rPr>
              <a:t>ML</a:t>
            </a:r>
            <a:r>
              <a:rPr lang="zh-CN" altLang="en-US" sz="4400" dirty="0">
                <a:solidFill>
                  <a:srgbClr val="000000"/>
                </a:solidFill>
                <a:latin typeface="MFMAKP+CalibriLight"/>
                <a:cs typeface="MFMAKP+CalibriLight"/>
              </a:rPr>
              <a:t> </a:t>
            </a:r>
            <a:r>
              <a:rPr sz="4400" spc="-21" dirty="0">
                <a:solidFill>
                  <a:srgbClr val="000000"/>
                </a:solidFill>
                <a:latin typeface="MFMAKP+CalibriLight"/>
                <a:cs typeface="MFMAKP+CalibriLight"/>
              </a:rPr>
              <a:t>Process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10456" y="2006453"/>
            <a:ext cx="1461641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 spc="-25">
                <a:solidFill>
                  <a:srgbClr val="FFFFFF"/>
                </a:solidFill>
                <a:latin typeface="Calibri"/>
                <a:cs typeface="Calibri"/>
              </a:rPr>
              <a:t>Training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89431" y="2139803"/>
            <a:ext cx="1038820" cy="1195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622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Calibri"/>
                <a:cs typeface="Calibri"/>
              </a:rPr>
              <a:t>Raw</a:t>
            </a:r>
          </a:p>
          <a:p>
            <a:pPr marL="0" marR="0">
              <a:lnSpc>
                <a:spcPts val="2880"/>
              </a:lnSpc>
              <a:spcBef>
                <a:spcPct val="0"/>
              </a:spcBef>
              <a:spcAft>
                <a:spcPct val="0"/>
              </a:spcAft>
            </a:pPr>
            <a:r>
              <a:rPr sz="2400" spc="-17">
                <a:solidFill>
                  <a:srgbClr val="FFFFFF"/>
                </a:solidFill>
                <a:latin typeface="Calibri"/>
                <a:cs typeface="Calibri"/>
              </a:rPr>
              <a:t>Data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232398" y="2201525"/>
            <a:ext cx="1260276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612386" y="2372213"/>
            <a:ext cx="1038820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 spc="-17">
                <a:solidFill>
                  <a:srgbClr val="FFFFFF"/>
                </a:solidFill>
                <a:latin typeface="Calibri"/>
                <a:cs typeface="Calibri"/>
              </a:rPr>
              <a:t>Data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2414016" y="2630531"/>
            <a:ext cx="1607343" cy="1560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75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 spc="-17">
                <a:solidFill>
                  <a:srgbClr val="FFFFFF"/>
                </a:solidFill>
                <a:latin typeface="Calibri"/>
                <a:cs typeface="Calibri"/>
              </a:rPr>
              <a:t>Data</a:t>
            </a:r>
          </a:p>
          <a:p>
            <a:pPr marL="0" marR="0">
              <a:lnSpc>
                <a:spcPts val="2880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Calibri"/>
                <a:cs typeface="Calibri"/>
              </a:rPr>
              <a:t>Formaliz-</a:t>
            </a:r>
          </a:p>
          <a:p>
            <a:pPr marL="255269" marR="0">
              <a:lnSpc>
                <a:spcPts val="287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Calibri"/>
                <a:cs typeface="Calibri"/>
              </a:rPr>
              <a:t>ation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7545324" y="2987909"/>
            <a:ext cx="1758702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 spc="-13">
                <a:solidFill>
                  <a:srgbClr val="FFFFFF"/>
                </a:solidFill>
                <a:latin typeface="Calibri"/>
                <a:cs typeface="Calibri"/>
              </a:rPr>
              <a:t>Evaluation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89431" y="3464159"/>
            <a:ext cx="1038820" cy="1195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3622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FFFFFF"/>
                </a:solidFill>
                <a:latin typeface="Calibri"/>
                <a:cs typeface="Calibri"/>
              </a:rPr>
              <a:t>Raw</a:t>
            </a:r>
          </a:p>
          <a:p>
            <a:pPr marL="0" marR="0">
              <a:lnSpc>
                <a:spcPts val="2879"/>
              </a:lnSpc>
              <a:spcBef>
                <a:spcPct val="0"/>
              </a:spcBef>
              <a:spcAft>
                <a:spcPct val="0"/>
              </a:spcAft>
            </a:pPr>
            <a:r>
              <a:rPr sz="2400" spc="-17">
                <a:solidFill>
                  <a:srgbClr val="FFFFFF"/>
                </a:solidFill>
                <a:latin typeface="Calibri"/>
                <a:cs typeface="Calibri"/>
              </a:rPr>
              <a:t>Data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4612386" y="3620369"/>
            <a:ext cx="1038820" cy="11950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671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 spc="-63">
                <a:solidFill>
                  <a:srgbClr val="FFFFFF"/>
                </a:solidFill>
                <a:latin typeface="Calibri"/>
                <a:cs typeface="Calibri"/>
              </a:rPr>
              <a:t>Test</a:t>
            </a:r>
          </a:p>
          <a:p>
            <a:pPr marL="0" marR="0">
              <a:lnSpc>
                <a:spcPts val="2879"/>
              </a:lnSpc>
              <a:spcBef>
                <a:spcPct val="0"/>
              </a:spcBef>
              <a:spcAft>
                <a:spcPct val="0"/>
              </a:spcAft>
            </a:pPr>
            <a:r>
              <a:rPr sz="2400" spc="-17">
                <a:solidFill>
                  <a:srgbClr val="FFFFFF"/>
                </a:solidFill>
                <a:latin typeface="Calibri"/>
                <a:cs typeface="Calibri"/>
              </a:rPr>
              <a:t>Data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720090" y="4977648"/>
            <a:ext cx="8285022" cy="17358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12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After selecting </a:t>
            </a:r>
            <a:r>
              <a:rPr sz="2800" spc="-25">
                <a:solidFill>
                  <a:srgbClr val="000000"/>
                </a:solidFill>
                <a:latin typeface="Calibri"/>
                <a:cs typeface="Calibri"/>
              </a:rPr>
              <a:t>‘good’</a:t>
            </a:r>
            <a:r>
              <a:rPr sz="2800" spc="2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13">
                <a:solidFill>
                  <a:srgbClr val="000000"/>
                </a:solidFill>
                <a:latin typeface="Calibri"/>
                <a:cs typeface="Calibri"/>
              </a:rPr>
              <a:t>hyperparameters,</a:t>
            </a:r>
            <a:r>
              <a:rPr sz="2800" spc="1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19">
                <a:solidFill>
                  <a:srgbClr val="000000"/>
                </a:solidFill>
                <a:latin typeface="Calibri"/>
                <a:cs typeface="Calibri"/>
              </a:rPr>
              <a:t>we</a:t>
            </a:r>
            <a:r>
              <a:rPr sz="2800" spc="19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14">
                <a:solidFill>
                  <a:srgbClr val="000000"/>
                </a:solidFill>
                <a:latin typeface="Calibri"/>
                <a:cs typeface="Calibri"/>
              </a:rPr>
              <a:t>train</a:t>
            </a:r>
          </a:p>
          <a:p>
            <a:pPr marL="228600" marR="0">
              <a:lnSpc>
                <a:spcPts val="3023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the model over the whole training </a:t>
            </a:r>
            <a:r>
              <a:rPr sz="2800" spc="-2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2800" spc="18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and the</a:t>
            </a:r>
          </a:p>
          <a:p>
            <a:pPr marL="228600" marR="0">
              <a:lnSpc>
                <a:spcPts val="3023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model </a:t>
            </a:r>
            <a:r>
              <a:rPr sz="2800" spc="-11">
                <a:solidFill>
                  <a:srgbClr val="000000"/>
                </a:solidFill>
                <a:latin typeface="Calibri"/>
                <a:cs typeface="Calibri"/>
              </a:rPr>
              <a:t>can</a:t>
            </a:r>
            <a:r>
              <a:rPr sz="2800" spc="12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be used on </a:t>
            </a:r>
            <a:r>
              <a:rPr sz="2800" spc="-18">
                <a:solidFill>
                  <a:srgbClr val="000000"/>
                </a:solidFill>
                <a:latin typeface="Calibri"/>
                <a:cs typeface="Calibri"/>
              </a:rPr>
              <a:t>test</a:t>
            </a:r>
            <a:r>
              <a:rPr sz="2800" spc="2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14">
                <a:solidFill>
                  <a:srgbClr val="000000"/>
                </a:solidFill>
                <a:latin typeface="Calibri"/>
                <a:cs typeface="Calibri"/>
              </a:rPr>
              <a:t>data.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6233" y="1031190"/>
            <a:ext cx="7886700" cy="685042"/>
          </a:xfrm>
        </p:spPr>
        <p:txBody>
          <a:bodyPr anchor="ctr">
            <a:normAutofit/>
          </a:bodyPr>
          <a:lstStyle/>
          <a:p>
            <a:pPr algn="ctr"/>
            <a:r>
              <a:rPr kumimoji="1" lang="en-US" altLang="zh-CN" sz="3300" dirty="0"/>
              <a:t>Introduction</a:t>
            </a:r>
            <a:r>
              <a:rPr kumimoji="1" lang="zh-CN" altLang="en-US" sz="3300" dirty="0"/>
              <a:t> </a:t>
            </a:r>
            <a:r>
              <a:rPr kumimoji="1" lang="en-US" altLang="zh-CN" sz="3300" dirty="0"/>
              <a:t>to</a:t>
            </a:r>
            <a:r>
              <a:rPr kumimoji="1" lang="zh-CN" altLang="en-US" sz="3300" dirty="0"/>
              <a:t> </a:t>
            </a:r>
            <a:r>
              <a:rPr kumimoji="1" lang="en-US" altLang="zh-CN" sz="3300" dirty="0"/>
              <a:t>Machine</a:t>
            </a:r>
            <a:r>
              <a:rPr kumimoji="1" lang="zh-CN" altLang="en-US" sz="3300" dirty="0"/>
              <a:t> </a:t>
            </a:r>
            <a:r>
              <a:rPr kumimoji="1" lang="en-US" altLang="zh-CN" sz="3300" dirty="0"/>
              <a:t>Learning</a:t>
            </a:r>
            <a:endParaRPr kumimoji="1" lang="zh-CN" altLang="en-US" sz="3300" dirty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64D55F4A-D59D-3342-9691-36AE19219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7FC83-13BA-D54D-9A9D-DC0A80A568EE}" type="slidenum">
              <a:rPr kumimoji="1" lang="zh-CN" altLang="en-US" smtClean="0"/>
              <a:t>8</a:t>
            </a:fld>
            <a:endParaRPr kumimoji="1" lang="zh-CN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31EB219-C7A2-BE46-A49D-FB83415A33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308" y="1944832"/>
            <a:ext cx="1209675" cy="14859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0D1949E8-5B0B-F840-B74F-E992E9F00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945" y="2389562"/>
            <a:ext cx="1995055" cy="104117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9C972A6-3CC8-2147-8EFF-C75185A91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9076" y="1977303"/>
            <a:ext cx="2145740" cy="142095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1BDA7E5-0FF3-0649-88B0-125F303C6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233" y="4221236"/>
            <a:ext cx="2786062" cy="10292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69DE33F-846F-9A4B-90B2-C3C186DBE0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5968" y="3708626"/>
            <a:ext cx="2720687" cy="181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43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20090" y="502977"/>
            <a:ext cx="5617799" cy="15200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68"/>
              </a:lnSpc>
              <a:spcBef>
                <a:spcPct val="0"/>
              </a:spcBef>
              <a:spcAft>
                <a:spcPct val="0"/>
              </a:spcAft>
            </a:pPr>
            <a:r>
              <a:rPr sz="4400" spc="-15">
                <a:solidFill>
                  <a:srgbClr val="000000"/>
                </a:solidFill>
                <a:latin typeface="BIJNSE+CalibriLight"/>
                <a:cs typeface="BIJNSE+CalibriLight"/>
              </a:rPr>
              <a:t>Generalization</a:t>
            </a:r>
            <a:r>
              <a:rPr sz="4400" spc="52">
                <a:solidFill>
                  <a:srgbClr val="000000"/>
                </a:solidFill>
                <a:latin typeface="BIJNSE+CalibriLight"/>
                <a:cs typeface="BIJNSE+CalibriLight"/>
              </a:rPr>
              <a:t> </a:t>
            </a:r>
            <a:r>
              <a:rPr sz="4400">
                <a:solidFill>
                  <a:srgbClr val="000000"/>
                </a:solidFill>
                <a:latin typeface="BIJNSE+CalibriLight"/>
                <a:cs typeface="BIJNSE+CalibriLight"/>
              </a:rPr>
              <a:t>Ability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0090" y="1546362"/>
            <a:ext cx="7739515" cy="967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12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11">
                <a:solidFill>
                  <a:srgbClr val="000000"/>
                </a:solidFill>
                <a:latin typeface="Calibri"/>
                <a:cs typeface="Calibri"/>
              </a:rPr>
              <a:t>Generalization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 Ability is the model prediction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48690" y="1930400"/>
            <a:ext cx="4776314" cy="967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capacity on</a:t>
            </a:r>
            <a:r>
              <a:rPr sz="2800" spc="1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>
                <a:solidFill>
                  <a:srgbClr val="0070C0"/>
                </a:solidFill>
                <a:latin typeface="Calibri"/>
                <a:cs typeface="Calibri"/>
              </a:rPr>
              <a:t>unobserved</a:t>
            </a:r>
            <a:r>
              <a:rPr sz="2800" spc="11">
                <a:solidFill>
                  <a:srgbClr val="0070C0"/>
                </a:solidFill>
                <a:latin typeface="Calibri"/>
                <a:cs typeface="Calibri"/>
              </a:rPr>
              <a:t> </a:t>
            </a:r>
            <a:r>
              <a:rPr sz="2800" spc="-2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77290" y="2385167"/>
            <a:ext cx="7715308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3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Can be </a:t>
            </a:r>
            <a:r>
              <a:rPr sz="2400" spc="-11">
                <a:solidFill>
                  <a:srgbClr val="000000"/>
                </a:solidFill>
                <a:latin typeface="Calibri"/>
                <a:cs typeface="Calibri"/>
              </a:rPr>
              <a:t>evaluated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 by </a:t>
            </a:r>
            <a:r>
              <a:rPr sz="2400">
                <a:solidFill>
                  <a:srgbClr val="0070C0"/>
                </a:solidFill>
                <a:latin typeface="Calibri"/>
                <a:cs typeface="Calibri"/>
              </a:rPr>
              <a:t>Generalization Error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, defined</a:t>
            </a:r>
            <a:r>
              <a:rPr sz="2400" spc="2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by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177290" y="3726287"/>
            <a:ext cx="1468574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3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where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3285256" y="3726287"/>
            <a:ext cx="5326159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is the underlying (probably unknown)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339752" y="3806877"/>
            <a:ext cx="1244625" cy="2968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296"/>
              </a:lnSpc>
              <a:spcBef>
                <a:spcPct val="0"/>
              </a:spcBef>
              <a:spcAft>
                <a:spcPct val="0"/>
              </a:spcAft>
            </a:pPr>
            <a:r>
              <a:rPr sz="2300" spc="-11" dirty="0">
                <a:solidFill>
                  <a:srgbClr val="000000"/>
                </a:solidFill>
                <a:latin typeface="+mn-lt"/>
                <a:cs typeface="ATDGIW+ComputerModern,Italic"/>
              </a:rPr>
              <a:t>p</a:t>
            </a:r>
            <a:r>
              <a:rPr sz="2300" dirty="0">
                <a:solidFill>
                  <a:srgbClr val="000000"/>
                </a:solidFill>
                <a:latin typeface="+mn-lt"/>
                <a:cs typeface="GMMDVM+ComputerModern"/>
              </a:rPr>
              <a:t>(</a:t>
            </a:r>
            <a:r>
              <a:rPr sz="2300" dirty="0">
                <a:solidFill>
                  <a:srgbClr val="000000"/>
                </a:solidFill>
                <a:latin typeface="+mn-lt"/>
                <a:cs typeface="ATDGIW+ComputerModern,Italic"/>
              </a:rPr>
              <a:t>x</a:t>
            </a:r>
            <a:r>
              <a:rPr lang="en-US" altLang="zh-MO" sz="2300" dirty="0">
                <a:solidFill>
                  <a:srgbClr val="000000"/>
                </a:solidFill>
                <a:latin typeface="+mn-lt"/>
                <a:cs typeface="ATDGIW+ComputerModern,Italic"/>
              </a:rPr>
              <a:t>, </a:t>
            </a:r>
            <a:r>
              <a:rPr sz="2300" spc="-200" dirty="0">
                <a:solidFill>
                  <a:srgbClr val="000000"/>
                </a:solidFill>
                <a:latin typeface="+mn-lt"/>
                <a:cs typeface="Times New Roman"/>
              </a:rPr>
              <a:t> </a:t>
            </a:r>
            <a:r>
              <a:rPr sz="2300" spc="86" dirty="0">
                <a:solidFill>
                  <a:srgbClr val="000000"/>
                </a:solidFill>
                <a:latin typeface="+mn-lt"/>
                <a:cs typeface="ATDGIW+ComputerModern,Italic"/>
              </a:rPr>
              <a:t>y</a:t>
            </a:r>
            <a:r>
              <a:rPr sz="2300" dirty="0">
                <a:solidFill>
                  <a:srgbClr val="000000"/>
                </a:solidFill>
                <a:latin typeface="+mn-lt"/>
                <a:cs typeface="GMMDVM+ComputerModern"/>
              </a:rPr>
              <a:t>)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405889" y="4055471"/>
            <a:ext cx="3139680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joint </a:t>
            </a:r>
            <a:r>
              <a:rPr sz="2400" spc="-17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2400" spc="18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distribution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720090" y="4624842"/>
            <a:ext cx="8526151" cy="967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12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Empirical</a:t>
            </a:r>
            <a:r>
              <a:rPr sz="2800" spc="-1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estimation of GA on a training </a:t>
            </a:r>
            <a:r>
              <a:rPr sz="2800" spc="-12">
                <a:solidFill>
                  <a:srgbClr val="000000"/>
                </a:solidFill>
                <a:latin typeface="Calibri"/>
                <a:cs typeface="Calibri"/>
              </a:rPr>
              <a:t>dataset</a:t>
            </a:r>
            <a:r>
              <a:rPr sz="2800" spc="1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is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834" y="2827273"/>
            <a:ext cx="6820662" cy="784166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589" y="5213925"/>
            <a:ext cx="3835152" cy="112262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object 1">
                <a:extLst>
                  <a:ext uri="{FF2B5EF4-FFF2-40B4-BE49-F238E27FC236}">
                    <a16:creationId xmlns:a16="http://schemas.microsoft.com/office/drawing/2014/main" id="{0AC0ABF4-CB29-024E-A4B1-E3EA3CCD2895}"/>
                  </a:ext>
                </a:extLst>
              </p:cNvPr>
              <p:cNvSpPr/>
              <p:nvPr/>
            </p:nvSpPr>
            <p:spPr>
              <a:xfrm>
                <a:off x="4260323" y="5236471"/>
                <a:ext cx="337932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MO" alt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7" name="object 1">
                <a:extLst>
                  <a:ext uri="{FF2B5EF4-FFF2-40B4-BE49-F238E27FC236}">
                    <a16:creationId xmlns:a16="http://schemas.microsoft.com/office/drawing/2014/main" id="{0AC0ABF4-CB29-024E-A4B1-E3EA3CCD28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323" y="5236471"/>
                <a:ext cx="337932" cy="276999"/>
              </a:xfrm>
              <a:prstGeom prst="rect">
                <a:avLst/>
              </a:prstGeom>
              <a:blipFill>
                <a:blip r:embed="rId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zh-MO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bject 3"/>
          <p:cNvSpPr txBox="1"/>
          <p:nvPr/>
        </p:nvSpPr>
        <p:spPr>
          <a:xfrm>
            <a:off x="720090" y="606174"/>
            <a:ext cx="8280976" cy="11053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903"/>
              </a:lnSpc>
              <a:spcBef>
                <a:spcPct val="0"/>
              </a:spcBef>
              <a:spcAft>
                <a:spcPct val="0"/>
              </a:spcAft>
            </a:pPr>
            <a:r>
              <a:rPr sz="3200">
                <a:solidFill>
                  <a:srgbClr val="000000"/>
                </a:solidFill>
                <a:latin typeface="AJJTRC+CalibriLight"/>
                <a:cs typeface="AJJTRC+CalibriLight"/>
              </a:rPr>
              <a:t>Discriminative</a:t>
            </a:r>
            <a:r>
              <a:rPr sz="3200" spc="35">
                <a:solidFill>
                  <a:srgbClr val="000000"/>
                </a:solidFill>
                <a:latin typeface="AJJTRC+CalibriLight"/>
                <a:cs typeface="AJJTRC+CalibriLight"/>
              </a:rPr>
              <a:t> </a:t>
            </a:r>
            <a:r>
              <a:rPr sz="3200">
                <a:solidFill>
                  <a:srgbClr val="000000"/>
                </a:solidFill>
                <a:latin typeface="AJJTRC+CalibriLight"/>
                <a:cs typeface="AJJTRC+CalibriLight"/>
              </a:rPr>
              <a:t>Model</a:t>
            </a:r>
            <a:r>
              <a:rPr sz="3200" spc="21">
                <a:solidFill>
                  <a:srgbClr val="000000"/>
                </a:solidFill>
                <a:latin typeface="AJJTRC+CalibriLight"/>
                <a:cs typeface="AJJTRC+CalibriLight"/>
              </a:rPr>
              <a:t> </a:t>
            </a:r>
            <a:r>
              <a:rPr sz="3200">
                <a:solidFill>
                  <a:srgbClr val="000000"/>
                </a:solidFill>
                <a:latin typeface="AJJTRC+CalibriLight"/>
                <a:cs typeface="AJJTRC+CalibriLight"/>
              </a:rPr>
              <a:t>and </a:t>
            </a:r>
            <a:r>
              <a:rPr sz="3200" spc="-12">
                <a:solidFill>
                  <a:srgbClr val="000000"/>
                </a:solidFill>
                <a:latin typeface="AJJTRC+CalibriLight"/>
                <a:cs typeface="AJJTRC+CalibriLight"/>
              </a:rPr>
              <a:t>Generative</a:t>
            </a:r>
            <a:r>
              <a:rPr sz="3200" spc="41">
                <a:solidFill>
                  <a:srgbClr val="000000"/>
                </a:solidFill>
                <a:latin typeface="AJJTRC+CalibriLight"/>
                <a:cs typeface="AJJTRC+CalibriLight"/>
              </a:rPr>
              <a:t> </a:t>
            </a:r>
            <a:r>
              <a:rPr sz="3200">
                <a:solidFill>
                  <a:srgbClr val="000000"/>
                </a:solidFill>
                <a:latin typeface="AJJTRC+CalibriLight"/>
                <a:cs typeface="AJJTRC+CalibriLight"/>
              </a:rPr>
              <a:t>Model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0090" y="1409964"/>
            <a:ext cx="3807111" cy="967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12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Discriminative model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77290" y="1864721"/>
            <a:ext cx="7931423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3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modeling</a:t>
            </a:r>
            <a:r>
              <a:rPr sz="2400" spc="-1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the dependence</a:t>
            </a:r>
            <a:r>
              <a:rPr sz="2400" spc="22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of unobserved</a:t>
            </a:r>
            <a:r>
              <a:rPr sz="2400" spc="2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variables 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05890" y="2193904"/>
            <a:ext cx="2264881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observed</a:t>
            </a:r>
            <a:r>
              <a:rPr sz="2400" spc="1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ones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77290" y="2586335"/>
            <a:ext cx="4620359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3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also called conditional</a:t>
            </a:r>
            <a:r>
              <a:rPr sz="2400" spc="-19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models.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720090" y="2978765"/>
            <a:ext cx="3288826" cy="17591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7199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3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Deterministic:</a:t>
            </a:r>
          </a:p>
          <a:p>
            <a:pPr marL="457199" marR="0">
              <a:lnSpc>
                <a:spcPts val="2929"/>
              </a:lnSpc>
              <a:spcBef>
                <a:spcPts val="166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3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Probabilistic:</a:t>
            </a:r>
          </a:p>
          <a:p>
            <a:pPr marL="0" marR="0">
              <a:lnSpc>
                <a:spcPts val="3420"/>
              </a:lnSpc>
              <a:spcBef>
                <a:spcPts val="497"/>
              </a:spcBef>
              <a:spcAft>
                <a:spcPct val="0"/>
              </a:spcAft>
            </a:pPr>
            <a:r>
              <a:rPr sz="2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12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13">
                <a:solidFill>
                  <a:srgbClr val="000000"/>
                </a:solidFill>
                <a:latin typeface="Calibri"/>
                <a:cs typeface="Calibri"/>
              </a:rPr>
              <a:t>Generative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 model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177290" y="4275689"/>
            <a:ext cx="7501760" cy="1221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3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modeling</a:t>
            </a:r>
            <a:r>
              <a:rPr sz="2400" spc="-1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the joint probabilistic distribution of </a:t>
            </a:r>
            <a:r>
              <a:rPr sz="2400" spc="-17">
                <a:solidFill>
                  <a:srgbClr val="000000"/>
                </a:solidFill>
                <a:latin typeface="Calibri"/>
                <a:cs typeface="Calibri"/>
              </a:rPr>
              <a:t>data</a:t>
            </a:r>
          </a:p>
          <a:p>
            <a:pPr marL="0" marR="0">
              <a:lnSpc>
                <a:spcPts val="2929"/>
              </a:lnSpc>
              <a:spcBef>
                <a:spcPts val="16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3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given some hidden </a:t>
            </a:r>
            <a:r>
              <a:rPr sz="2400" spc="-13">
                <a:solidFill>
                  <a:srgbClr val="000000"/>
                </a:solidFill>
                <a:latin typeface="Calibri"/>
                <a:cs typeface="Calibri"/>
              </a:rPr>
              <a:t>parameters</a:t>
            </a:r>
            <a:r>
              <a:rPr sz="2400" spc="1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or variables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169015" y="5097392"/>
            <a:ext cx="1518309" cy="3230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22"/>
              </a:lnSpc>
              <a:spcBef>
                <a:spcPct val="0"/>
              </a:spcBef>
              <a:spcAft>
                <a:spcPct val="0"/>
              </a:spcAft>
            </a:pPr>
            <a:r>
              <a:rPr sz="2500" dirty="0">
                <a:solidFill>
                  <a:srgbClr val="000000"/>
                </a:solidFill>
                <a:latin typeface="RFDLQC+ComputerModern,Italic"/>
                <a:cs typeface="RFDLQC+ComputerModern,Italic"/>
              </a:rPr>
              <a:t>p</a:t>
            </a:r>
            <a:r>
              <a:rPr sz="2500" spc="4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500" spc="11" dirty="0">
                <a:solidFill>
                  <a:srgbClr val="000000"/>
                </a:solidFill>
                <a:latin typeface="EKKRLK+ComputerModern"/>
                <a:cs typeface="EKKRLK+ComputerModern"/>
              </a:rPr>
              <a:t>(</a:t>
            </a:r>
            <a:r>
              <a:rPr sz="2500" spc="16" dirty="0">
                <a:solidFill>
                  <a:srgbClr val="000000"/>
                </a:solidFill>
                <a:latin typeface="RFDLQC+ComputerModern,Italic"/>
                <a:cs typeface="RFDLQC+ComputerModern,Italic"/>
              </a:rPr>
              <a:t>x</a:t>
            </a:r>
            <a:r>
              <a:rPr lang="en-US" altLang="zh-MO" sz="2500" spc="16" dirty="0">
                <a:solidFill>
                  <a:srgbClr val="000000"/>
                </a:solidFill>
                <a:latin typeface="RFDLQC+ComputerModern,Italic"/>
                <a:cs typeface="RFDLQC+ComputerModern,Italic"/>
              </a:rPr>
              <a:t>, </a:t>
            </a:r>
            <a:r>
              <a:rPr sz="2500" spc="109" dirty="0">
                <a:solidFill>
                  <a:srgbClr val="000000"/>
                </a:solidFill>
                <a:latin typeface="RFDLQC+ComputerModern,Italic"/>
                <a:cs typeface="RFDLQC+ComputerModern,Italic"/>
              </a:rPr>
              <a:t>y</a:t>
            </a:r>
            <a:r>
              <a:rPr sz="2500" dirty="0">
                <a:solidFill>
                  <a:srgbClr val="000000"/>
                </a:solidFill>
                <a:latin typeface="EKKRLK+ComputerModern"/>
                <a:cs typeface="EKKRLK+ComputerModern"/>
              </a:rPr>
              <a:t>)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177290" y="5479345"/>
            <a:ext cx="5008355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3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then do the conditional</a:t>
            </a:r>
            <a:r>
              <a:rPr sz="2400" spc="-18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spc="-13" dirty="0">
                <a:solidFill>
                  <a:srgbClr val="000000"/>
                </a:solidFill>
                <a:latin typeface="Calibri"/>
                <a:cs typeface="Calibri"/>
              </a:rPr>
              <a:t>inference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4825734" y="6105091"/>
            <a:ext cx="725289" cy="7963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20"/>
              </a:lnSpc>
              <a:spcBef>
                <a:spcPct val="0"/>
              </a:spcBef>
              <a:spcAft>
                <a:spcPct val="0"/>
              </a:spcAft>
            </a:pPr>
            <a:r>
              <a:rPr sz="2500">
                <a:solidFill>
                  <a:srgbClr val="000000"/>
                </a:solidFill>
                <a:latin typeface="EKKRLK+ComputerModern"/>
                <a:cs typeface="EKKRLK+ComputerModern"/>
              </a:rPr>
              <a:t>=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1168" y="2914203"/>
            <a:ext cx="1546384" cy="893832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956" y="5806550"/>
            <a:ext cx="5166818" cy="102614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20090" y="606174"/>
            <a:ext cx="8280976" cy="11053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903"/>
              </a:lnSpc>
              <a:spcBef>
                <a:spcPct val="0"/>
              </a:spcBef>
              <a:spcAft>
                <a:spcPct val="0"/>
              </a:spcAft>
            </a:pPr>
            <a:r>
              <a:rPr sz="3200">
                <a:solidFill>
                  <a:srgbClr val="000000"/>
                </a:solidFill>
                <a:latin typeface="OEPEED+CalibriLight"/>
                <a:cs typeface="OEPEED+CalibriLight"/>
              </a:rPr>
              <a:t>Discriminative</a:t>
            </a:r>
            <a:r>
              <a:rPr sz="3200" spc="35">
                <a:solidFill>
                  <a:srgbClr val="000000"/>
                </a:solidFill>
                <a:latin typeface="OEPEED+CalibriLight"/>
                <a:cs typeface="OEPEED+CalibriLight"/>
              </a:rPr>
              <a:t> </a:t>
            </a:r>
            <a:r>
              <a:rPr sz="3200">
                <a:solidFill>
                  <a:srgbClr val="000000"/>
                </a:solidFill>
                <a:latin typeface="OEPEED+CalibriLight"/>
                <a:cs typeface="OEPEED+CalibriLight"/>
              </a:rPr>
              <a:t>Model</a:t>
            </a:r>
            <a:r>
              <a:rPr sz="3200" spc="21">
                <a:solidFill>
                  <a:srgbClr val="000000"/>
                </a:solidFill>
                <a:latin typeface="OEPEED+CalibriLight"/>
                <a:cs typeface="OEPEED+CalibriLight"/>
              </a:rPr>
              <a:t> </a:t>
            </a:r>
            <a:r>
              <a:rPr sz="3200">
                <a:solidFill>
                  <a:srgbClr val="000000"/>
                </a:solidFill>
                <a:latin typeface="OEPEED+CalibriLight"/>
                <a:cs typeface="OEPEED+CalibriLight"/>
              </a:rPr>
              <a:t>and </a:t>
            </a:r>
            <a:r>
              <a:rPr sz="3200" spc="-12">
                <a:solidFill>
                  <a:srgbClr val="000000"/>
                </a:solidFill>
                <a:latin typeface="OEPEED+CalibriLight"/>
                <a:cs typeface="OEPEED+CalibriLight"/>
              </a:rPr>
              <a:t>Generative</a:t>
            </a:r>
            <a:r>
              <a:rPr sz="3200" spc="41">
                <a:solidFill>
                  <a:srgbClr val="000000"/>
                </a:solidFill>
                <a:latin typeface="OEPEED+CalibriLight"/>
                <a:cs typeface="OEPEED+CalibriLight"/>
              </a:rPr>
              <a:t> </a:t>
            </a:r>
            <a:r>
              <a:rPr sz="3200">
                <a:solidFill>
                  <a:srgbClr val="000000"/>
                </a:solidFill>
                <a:latin typeface="OEPEED+CalibriLight"/>
                <a:cs typeface="OEPEED+CalibriLight"/>
              </a:rPr>
              <a:t>Model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0090" y="1409964"/>
            <a:ext cx="3807111" cy="967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12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Discriminative model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77290" y="1864721"/>
            <a:ext cx="7931423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3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modeling</a:t>
            </a:r>
            <a:r>
              <a:rPr sz="2400" spc="-1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the dependence</a:t>
            </a:r>
            <a:r>
              <a:rPr sz="2400" spc="22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of unobserved</a:t>
            </a:r>
            <a:r>
              <a:rPr sz="2400" spc="2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variables 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405890" y="2193904"/>
            <a:ext cx="2264881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observed</a:t>
            </a:r>
            <a:r>
              <a:rPr sz="2400" spc="1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ones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77290" y="2586335"/>
            <a:ext cx="4620359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3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also called conditional</a:t>
            </a:r>
            <a:r>
              <a:rPr sz="2400" spc="-19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models.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77290" y="2978765"/>
            <a:ext cx="2421903" cy="12224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3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Deterministic:</a:t>
            </a:r>
          </a:p>
          <a:p>
            <a:pPr marL="0" marR="0">
              <a:lnSpc>
                <a:spcPts val="2929"/>
              </a:lnSpc>
              <a:spcBef>
                <a:spcPts val="166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3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Probabilistic: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177290" y="4275689"/>
            <a:ext cx="8245777" cy="1614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3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Directly model the dependence</a:t>
            </a:r>
            <a:r>
              <a:rPr sz="2400" spc="27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spc="-25">
                <a:solidFill>
                  <a:srgbClr val="000000"/>
                </a:solidFill>
                <a:latin typeface="Calibri"/>
                <a:cs typeface="Calibri"/>
              </a:rPr>
              <a:t>for</a:t>
            </a:r>
            <a:r>
              <a:rPr sz="2400" spc="2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label prediction</a:t>
            </a:r>
          </a:p>
          <a:p>
            <a:pPr marL="0" marR="0">
              <a:lnSpc>
                <a:spcPts val="2929"/>
              </a:lnSpc>
              <a:spcBef>
                <a:spcPts val="16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3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spc="-29">
                <a:solidFill>
                  <a:srgbClr val="000000"/>
                </a:solidFill>
                <a:latin typeface="Calibri"/>
                <a:cs typeface="Calibri"/>
              </a:rPr>
              <a:t>Easy</a:t>
            </a:r>
            <a:r>
              <a:rPr sz="2400" spc="3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spc="-24">
                <a:solidFill>
                  <a:srgbClr val="000000"/>
                </a:solidFill>
                <a:latin typeface="Calibri"/>
                <a:cs typeface="Calibri"/>
              </a:rPr>
              <a:t>to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 define</a:t>
            </a:r>
            <a:r>
              <a:rPr sz="2400" spc="26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dependence-specific</a:t>
            </a:r>
            <a:r>
              <a:rPr sz="2400" spc="2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spc="-16">
                <a:solidFill>
                  <a:srgbClr val="000000"/>
                </a:solidFill>
                <a:latin typeface="Calibri"/>
                <a:cs typeface="Calibri"/>
              </a:rPr>
              <a:t>features</a:t>
            </a:r>
            <a:r>
              <a:rPr sz="2400" spc="3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and models</a:t>
            </a:r>
          </a:p>
          <a:p>
            <a:pPr marL="0" marR="0">
              <a:lnSpc>
                <a:spcPts val="2929"/>
              </a:lnSpc>
              <a:spcBef>
                <a:spcPts val="16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3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Practically</a:t>
            </a:r>
            <a:r>
              <a:rPr sz="2400" spc="-19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yielding higher prediction performance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177290" y="5853634"/>
            <a:ext cx="7765010" cy="6907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8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000" spc="6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Linear regression,</a:t>
            </a:r>
            <a:r>
              <a:rPr sz="2000" spc="26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logistic</a:t>
            </a:r>
            <a:r>
              <a:rPr sz="2000" spc="3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regression,</a:t>
            </a:r>
            <a:r>
              <a:rPr sz="2000" spc="26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k nearest</a:t>
            </a:r>
            <a:r>
              <a:rPr sz="2000" spc="28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spc="-20">
                <a:solidFill>
                  <a:srgbClr val="000000"/>
                </a:solidFill>
                <a:latin typeface="Calibri"/>
                <a:cs typeface="Calibri"/>
              </a:rPr>
              <a:t>neighbor,</a:t>
            </a:r>
            <a:r>
              <a:rPr sz="2000" spc="2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SVMs,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405889" y="6127959"/>
            <a:ext cx="7087850" cy="6907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8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(multi-layer)</a:t>
            </a:r>
            <a:r>
              <a:rPr sz="2000" spc="3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perceptrons,</a:t>
            </a:r>
            <a:r>
              <a:rPr sz="2000" spc="3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decision</a:t>
            </a:r>
            <a:r>
              <a:rPr sz="2000" spc="2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trees,</a:t>
            </a:r>
            <a:r>
              <a:rPr sz="2000" spc="2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random </a:t>
            </a:r>
            <a:r>
              <a:rPr sz="2000" spc="-18">
                <a:solidFill>
                  <a:srgbClr val="000000"/>
                </a:solidFill>
                <a:latin typeface="Calibri"/>
                <a:cs typeface="Calibri"/>
              </a:rPr>
              <a:t>forest</a:t>
            </a:r>
            <a:r>
              <a:rPr sz="2000" spc="28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spc="-10">
                <a:solidFill>
                  <a:srgbClr val="000000"/>
                </a:solidFill>
                <a:latin typeface="Calibri"/>
                <a:cs typeface="Calibri"/>
              </a:rPr>
              <a:t>etc.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9233" y="2876693"/>
            <a:ext cx="1676350" cy="96895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1">
                <a:extLst>
                  <a:ext uri="{FF2B5EF4-FFF2-40B4-BE49-F238E27FC236}">
                    <a16:creationId xmlns:a16="http://schemas.microsoft.com/office/drawing/2014/main" id="{6A975C43-116D-2645-BED7-9960C3487449}"/>
                  </a:ext>
                </a:extLst>
              </p:cNvPr>
              <p:cNvSpPr/>
              <p:nvPr/>
            </p:nvSpPr>
            <p:spPr>
              <a:xfrm>
                <a:off x="4189269" y="2830954"/>
                <a:ext cx="432048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MO" alt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dirty="0"/>
              </a:p>
            </p:txBody>
          </p:sp>
        </mc:Choice>
        <mc:Fallback xmlns="">
          <p:sp>
            <p:nvSpPr>
              <p:cNvPr id="12" name="object 1">
                <a:extLst>
                  <a:ext uri="{FF2B5EF4-FFF2-40B4-BE49-F238E27FC236}">
                    <a16:creationId xmlns:a16="http://schemas.microsoft.com/office/drawing/2014/main" id="{6A975C43-116D-2645-BED7-9960C34874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9269" y="2830954"/>
                <a:ext cx="432048" cy="276999"/>
              </a:xfrm>
              <a:prstGeom prst="rect">
                <a:avLst/>
              </a:prstGeom>
              <a:blipFill>
                <a:blip r:embed="rId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zh-MO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object 3"/>
          <p:cNvSpPr txBox="1"/>
          <p:nvPr/>
        </p:nvSpPr>
        <p:spPr>
          <a:xfrm>
            <a:off x="720090" y="606174"/>
            <a:ext cx="8280976" cy="11053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903"/>
              </a:lnSpc>
              <a:spcBef>
                <a:spcPct val="0"/>
              </a:spcBef>
              <a:spcAft>
                <a:spcPct val="0"/>
              </a:spcAft>
            </a:pPr>
            <a:r>
              <a:rPr sz="3200">
                <a:solidFill>
                  <a:srgbClr val="000000"/>
                </a:solidFill>
                <a:latin typeface="NKKKJD+CalibriLight"/>
                <a:cs typeface="NKKKJD+CalibriLight"/>
              </a:rPr>
              <a:t>Discriminative</a:t>
            </a:r>
            <a:r>
              <a:rPr sz="3200" spc="35">
                <a:solidFill>
                  <a:srgbClr val="000000"/>
                </a:solidFill>
                <a:latin typeface="NKKKJD+CalibriLight"/>
                <a:cs typeface="NKKKJD+CalibriLight"/>
              </a:rPr>
              <a:t> </a:t>
            </a:r>
            <a:r>
              <a:rPr sz="3200">
                <a:solidFill>
                  <a:srgbClr val="000000"/>
                </a:solidFill>
                <a:latin typeface="NKKKJD+CalibriLight"/>
                <a:cs typeface="NKKKJD+CalibriLight"/>
              </a:rPr>
              <a:t>Model</a:t>
            </a:r>
            <a:r>
              <a:rPr sz="3200" spc="21">
                <a:solidFill>
                  <a:srgbClr val="000000"/>
                </a:solidFill>
                <a:latin typeface="NKKKJD+CalibriLight"/>
                <a:cs typeface="NKKKJD+CalibriLight"/>
              </a:rPr>
              <a:t> </a:t>
            </a:r>
            <a:r>
              <a:rPr sz="3200">
                <a:solidFill>
                  <a:srgbClr val="000000"/>
                </a:solidFill>
                <a:latin typeface="NKKKJD+CalibriLight"/>
                <a:cs typeface="NKKKJD+CalibriLight"/>
              </a:rPr>
              <a:t>and </a:t>
            </a:r>
            <a:r>
              <a:rPr sz="3200" spc="-12">
                <a:solidFill>
                  <a:srgbClr val="000000"/>
                </a:solidFill>
                <a:latin typeface="NKKKJD+CalibriLight"/>
                <a:cs typeface="NKKKJD+CalibriLight"/>
              </a:rPr>
              <a:t>Generative</a:t>
            </a:r>
            <a:r>
              <a:rPr sz="3200" spc="41">
                <a:solidFill>
                  <a:srgbClr val="000000"/>
                </a:solidFill>
                <a:latin typeface="NKKKJD+CalibriLight"/>
                <a:cs typeface="NKKKJD+CalibriLight"/>
              </a:rPr>
              <a:t> </a:t>
            </a:r>
            <a:r>
              <a:rPr sz="3200">
                <a:solidFill>
                  <a:srgbClr val="000000"/>
                </a:solidFill>
                <a:latin typeface="NKKKJD+CalibriLight"/>
                <a:cs typeface="NKKKJD+CalibriLight"/>
              </a:rPr>
              <a:t>Model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0090" y="1409964"/>
            <a:ext cx="3339626" cy="9677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20"/>
              </a:lnSpc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800" spc="12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800" spc="-13">
                <a:solidFill>
                  <a:srgbClr val="000000"/>
                </a:solidFill>
                <a:latin typeface="Calibri"/>
                <a:cs typeface="Calibri"/>
              </a:rPr>
              <a:t>Generative</a:t>
            </a:r>
            <a:r>
              <a:rPr sz="2800">
                <a:solidFill>
                  <a:srgbClr val="000000"/>
                </a:solidFill>
                <a:latin typeface="Calibri"/>
                <a:cs typeface="Calibri"/>
              </a:rPr>
              <a:t> model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77290" y="1864721"/>
            <a:ext cx="7501760" cy="1221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3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modeling</a:t>
            </a:r>
            <a:r>
              <a:rPr sz="2400" spc="-1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the joint probabilistic distribution of </a:t>
            </a:r>
            <a:r>
              <a:rPr sz="2400" spc="-17" dirty="0">
                <a:solidFill>
                  <a:srgbClr val="000000"/>
                </a:solidFill>
                <a:latin typeface="Calibri"/>
                <a:cs typeface="Calibri"/>
              </a:rPr>
              <a:t>data</a:t>
            </a:r>
          </a:p>
          <a:p>
            <a:pPr marL="0" marR="0">
              <a:lnSpc>
                <a:spcPts val="2929"/>
              </a:lnSpc>
              <a:spcBef>
                <a:spcPts val="160"/>
              </a:spcBef>
              <a:spcAft>
                <a:spcPct val="0"/>
              </a:spcAft>
            </a:pPr>
            <a:r>
              <a:rPr sz="2400" dirty="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3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given some hidden </a:t>
            </a:r>
            <a:r>
              <a:rPr sz="2400" spc="-13" dirty="0">
                <a:solidFill>
                  <a:srgbClr val="000000"/>
                </a:solidFill>
                <a:latin typeface="Calibri"/>
                <a:cs typeface="Calibri"/>
              </a:rPr>
              <a:t>parameters</a:t>
            </a:r>
            <a:r>
              <a:rPr sz="2400" spc="1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or variables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158234" y="2666191"/>
            <a:ext cx="1518217" cy="322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520"/>
              </a:lnSpc>
              <a:spcBef>
                <a:spcPct val="0"/>
              </a:spcBef>
              <a:spcAft>
                <a:spcPct val="0"/>
              </a:spcAft>
            </a:pPr>
            <a:r>
              <a:rPr sz="2500" dirty="0">
                <a:solidFill>
                  <a:srgbClr val="000000"/>
                </a:solidFill>
                <a:latin typeface="GBPCPR+ComputerModern,Italic"/>
                <a:cs typeface="GBPCPR+ComputerModern,Italic"/>
              </a:rPr>
              <a:t>p</a:t>
            </a:r>
            <a:r>
              <a:rPr sz="2500" spc="4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500" spc="11">
                <a:solidFill>
                  <a:srgbClr val="000000"/>
                </a:solidFill>
                <a:latin typeface="IWORES+ComputerModern"/>
                <a:cs typeface="IWORES+ComputerModern"/>
              </a:rPr>
              <a:t>(</a:t>
            </a:r>
            <a:r>
              <a:rPr sz="2500" spc="16">
                <a:solidFill>
                  <a:srgbClr val="000000"/>
                </a:solidFill>
                <a:latin typeface="GBPCPR+ComputerModern,Italic"/>
                <a:cs typeface="GBPCPR+ComputerModern,Italic"/>
              </a:rPr>
              <a:t>x</a:t>
            </a:r>
            <a:r>
              <a:rPr lang="en-US" altLang="zh-MO" sz="2500" spc="16">
                <a:solidFill>
                  <a:srgbClr val="000000"/>
                </a:solidFill>
                <a:latin typeface="GBPCPR+ComputerModern,Italic"/>
                <a:cs typeface="GBPCPR+ComputerModern,Italic"/>
              </a:rPr>
              <a:t>,</a:t>
            </a:r>
            <a:r>
              <a:rPr sz="2500" spc="-228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500" spc="109" dirty="0">
                <a:solidFill>
                  <a:srgbClr val="000000"/>
                </a:solidFill>
                <a:latin typeface="GBPCPR+ComputerModern,Italic"/>
                <a:cs typeface="GBPCPR+ComputerModern,Italic"/>
              </a:rPr>
              <a:t>y</a:t>
            </a:r>
            <a:r>
              <a:rPr sz="2500" dirty="0">
                <a:solidFill>
                  <a:srgbClr val="000000"/>
                </a:solidFill>
                <a:latin typeface="IWORES+ComputerModern"/>
                <a:cs typeface="IWORES+ComputerModern"/>
              </a:rPr>
              <a:t>)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177290" y="3042773"/>
            <a:ext cx="5008355" cy="829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3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then do the conditional</a:t>
            </a:r>
            <a:r>
              <a:rPr sz="2400" spc="-18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spc="-13">
                <a:solidFill>
                  <a:srgbClr val="000000"/>
                </a:solidFill>
                <a:latin typeface="Calibri"/>
                <a:cs typeface="Calibri"/>
              </a:rPr>
              <a:t>inference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177290" y="4731365"/>
            <a:ext cx="8024818" cy="12224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3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 spc="-15">
                <a:solidFill>
                  <a:srgbClr val="000000"/>
                </a:solidFill>
                <a:latin typeface="Calibri"/>
                <a:cs typeface="Calibri"/>
              </a:rPr>
              <a:t>Recover</a:t>
            </a:r>
            <a:r>
              <a:rPr sz="2400" spc="1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the </a:t>
            </a:r>
            <a:r>
              <a:rPr sz="2400" spc="-17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2400" spc="18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distribution [essence</a:t>
            </a:r>
            <a:r>
              <a:rPr sz="2400" spc="1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of </a:t>
            </a:r>
            <a:r>
              <a:rPr sz="2400" spc="-17">
                <a:solidFill>
                  <a:srgbClr val="000000"/>
                </a:solidFill>
                <a:latin typeface="Calibri"/>
                <a:cs typeface="Calibri"/>
              </a:rPr>
              <a:t>data</a:t>
            </a:r>
            <a:r>
              <a:rPr sz="2400" spc="18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science]</a:t>
            </a:r>
          </a:p>
          <a:p>
            <a:pPr marL="0" marR="0">
              <a:lnSpc>
                <a:spcPts val="2929"/>
              </a:lnSpc>
              <a:spcBef>
                <a:spcPts val="166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400" spc="36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Benefit </a:t>
            </a:r>
            <a:r>
              <a:rPr sz="2400" spc="-13">
                <a:solidFill>
                  <a:srgbClr val="000000"/>
                </a:solidFill>
                <a:latin typeface="Calibri"/>
                <a:cs typeface="Calibri"/>
              </a:rPr>
              <a:t>from</a:t>
            </a:r>
            <a:r>
              <a:rPr sz="2400" spc="1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hidden variables modeling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177290" y="5916880"/>
            <a:ext cx="7731088" cy="6907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8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Arial"/>
                <a:cs typeface="Arial"/>
              </a:rPr>
              <a:t>•</a:t>
            </a:r>
            <a:r>
              <a:rPr sz="2000" spc="60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Naive </a:t>
            </a:r>
            <a:r>
              <a:rPr sz="2000" spc="-11">
                <a:solidFill>
                  <a:srgbClr val="000000"/>
                </a:solidFill>
                <a:latin typeface="Calibri"/>
                <a:cs typeface="Calibri"/>
              </a:rPr>
              <a:t>Bayes,</a:t>
            </a:r>
            <a:r>
              <a:rPr sz="2000" spc="1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Hidden</a:t>
            </a:r>
            <a:r>
              <a:rPr sz="2000" spc="14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spc="-15">
                <a:solidFill>
                  <a:srgbClr val="000000"/>
                </a:solidFill>
                <a:latin typeface="Calibri"/>
                <a:cs typeface="Calibri"/>
              </a:rPr>
              <a:t>Markov</a:t>
            </a:r>
            <a:r>
              <a:rPr sz="2000" spc="15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Model, Mixture Gaussian,</a:t>
            </a:r>
            <a:r>
              <a:rPr sz="2000" spc="28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spc="-15">
                <a:solidFill>
                  <a:srgbClr val="000000"/>
                </a:solidFill>
                <a:latin typeface="Calibri"/>
                <a:cs typeface="Calibri"/>
              </a:rPr>
              <a:t>Markov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405889" y="6191205"/>
            <a:ext cx="5457666" cy="6907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438"/>
              </a:lnSpc>
              <a:spcBef>
                <a:spcPct val="0"/>
              </a:spcBef>
              <a:spcAft>
                <a:spcPct val="0"/>
              </a:spcAft>
            </a:pP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Random Fields,</a:t>
            </a:r>
            <a:r>
              <a:rPr sz="2000" spc="29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spc="-11">
                <a:solidFill>
                  <a:srgbClr val="000000"/>
                </a:solidFill>
                <a:latin typeface="Calibri"/>
                <a:cs typeface="Calibri"/>
              </a:rPr>
              <a:t>Latent</a:t>
            </a:r>
            <a:r>
              <a:rPr sz="2000" spc="21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Dirichlet</a:t>
            </a:r>
            <a:r>
              <a:rPr sz="2000" spc="3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>
                <a:solidFill>
                  <a:srgbClr val="000000"/>
                </a:solidFill>
                <a:latin typeface="Calibri"/>
                <a:cs typeface="Calibri"/>
              </a:rPr>
              <a:t>Allocation</a:t>
            </a:r>
            <a:r>
              <a:rPr sz="2000" spc="23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000" spc="-10">
                <a:solidFill>
                  <a:srgbClr val="000000"/>
                </a:solidFill>
                <a:latin typeface="Calibri"/>
                <a:cs typeface="Calibri"/>
              </a:rPr>
              <a:t>etc.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3440462"/>
            <a:ext cx="5652120" cy="119022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/>
              <a:t>Basic Categories</a:t>
            </a:r>
            <a:r>
              <a:rPr kumimoji="1" lang="zh-CN" altLang="en-US"/>
              <a:t> </a:t>
            </a:r>
            <a:r>
              <a:rPr kumimoji="1" lang="en-US" altLang="zh-CN"/>
              <a:t>of</a:t>
            </a:r>
            <a:r>
              <a:rPr kumimoji="1" lang="zh-CN" altLang="en-US"/>
              <a:t> </a:t>
            </a:r>
            <a:r>
              <a:rPr kumimoji="1" lang="en-US" altLang="zh-CN"/>
              <a:t>Machine</a:t>
            </a:r>
            <a:r>
              <a:rPr kumimoji="1" lang="zh-CN" altLang="en-US"/>
              <a:t> </a:t>
            </a:r>
            <a:r>
              <a:rPr kumimoji="1" lang="en-US" altLang="zh-CN"/>
              <a:t>Learning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35596" y="2492896"/>
            <a:ext cx="7272808" cy="295465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latin typeface="Times" charset="0"/>
                <a:ea typeface="Times" charset="0"/>
                <a:cs typeface="Times" charset="0"/>
              </a:rPr>
              <a:t>Machine learning is generally divided into the following categories: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Supervised Learning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Unsupervised Learning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Reinforcement Learning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Representation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Semi-supervised Learning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" charset="0"/>
                <a:ea typeface="Times" charset="0"/>
                <a:cs typeface="Times" charset="0"/>
              </a:rPr>
              <a:t>Deep Learning </a:t>
            </a:r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44EC67A-9C15-B842-80F3-224680EA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37323" y="6482173"/>
            <a:ext cx="1737264" cy="184666"/>
          </a:xfrm>
        </p:spPr>
        <p:txBody>
          <a:bodyPr/>
          <a:lstStyle/>
          <a:p>
            <a:fld id="{AFE7FC83-13BA-D54D-9A9D-DC0A80A568EE}" type="slidenum">
              <a:rPr kumimoji="1" lang="zh-CN" altLang="en-US" sz="1200" smtClean="0"/>
              <a:t>84</a:t>
            </a:fld>
            <a:endParaRPr kumimoji="1" lang="zh-CN" altLang="en-US" sz="12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9FDDB0B-960F-5843-966B-FDAF4CD32D16}"/>
              </a:ext>
            </a:extLst>
          </p:cNvPr>
          <p:cNvSpPr txBox="1"/>
          <p:nvPr/>
        </p:nvSpPr>
        <p:spPr>
          <a:xfrm>
            <a:off x="3779912" y="1463226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MO" sz="3200" dirty="0"/>
              <a:t>Summary</a:t>
            </a:r>
            <a:endParaRPr kumimoji="1" lang="zh-MO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53436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/>
              <a:t>Python </a:t>
            </a:r>
            <a:r>
              <a:rPr lang="en-US" altLang="zh-CN" err="1"/>
              <a:t>Scikit</a:t>
            </a:r>
            <a:r>
              <a:rPr lang="en-US" altLang="zh-CN"/>
              <a:t>-learn 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8609" y="1684101"/>
            <a:ext cx="8226782" cy="348979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effectLst/>
                <a:latin typeface="+mj-lt"/>
              </a:rPr>
              <a:t>Machine</a:t>
            </a:r>
            <a:r>
              <a:rPr lang="zh-CN" altLang="en-US" sz="2800" dirty="0">
                <a:effectLst/>
                <a:latin typeface="+mj-lt"/>
              </a:rPr>
              <a:t> </a:t>
            </a:r>
            <a:r>
              <a:rPr lang="en-US" altLang="zh-CN" sz="2800" dirty="0">
                <a:effectLst/>
                <a:latin typeface="+mj-lt"/>
              </a:rPr>
              <a:t>Learning</a:t>
            </a:r>
            <a:r>
              <a:rPr lang="zh-CN" altLang="en-US" sz="2800" dirty="0">
                <a:effectLst/>
                <a:latin typeface="+mj-lt"/>
              </a:rPr>
              <a:t> </a:t>
            </a:r>
            <a:r>
              <a:rPr lang="en-US" altLang="zh-CN" sz="2800" dirty="0">
                <a:effectLst/>
                <a:latin typeface="+mj-lt"/>
              </a:rPr>
              <a:t>in</a:t>
            </a:r>
            <a:r>
              <a:rPr lang="zh-CN" altLang="en-US" sz="2800" dirty="0">
                <a:effectLst/>
                <a:latin typeface="+mj-lt"/>
              </a:rPr>
              <a:t> </a:t>
            </a:r>
            <a:r>
              <a:rPr lang="en-US" altLang="zh-CN" sz="2800" dirty="0">
                <a:effectLst/>
                <a:latin typeface="+mj-lt"/>
              </a:rPr>
              <a:t>Python: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+mj-lt"/>
              </a:rPr>
              <a:t>   </a:t>
            </a:r>
            <a:r>
              <a:rPr lang="en-US" altLang="zh-CN" sz="2800" dirty="0" err="1">
                <a:latin typeface="+mj-lt"/>
              </a:rPr>
              <a:t>Scikit</a:t>
            </a:r>
            <a:r>
              <a:rPr lang="en-US" altLang="zh-CN" sz="2800" dirty="0">
                <a:latin typeface="+mj-lt"/>
              </a:rPr>
              <a:t>-learn</a:t>
            </a:r>
            <a:r>
              <a:rPr lang="zh-CN" altLang="en-US" sz="2800" dirty="0">
                <a:latin typeface="+mj-lt"/>
              </a:rPr>
              <a:t> </a:t>
            </a:r>
            <a:r>
              <a:rPr lang="en-US" altLang="zh-CN" sz="2800" dirty="0">
                <a:latin typeface="+mj-lt"/>
              </a:rPr>
              <a:t>(</a:t>
            </a:r>
            <a:r>
              <a:rPr lang="en-US" altLang="zh-CN" sz="2800" dirty="0" err="1">
                <a:latin typeface="+mj-lt"/>
              </a:rPr>
              <a:t>sklearn</a:t>
            </a:r>
            <a:r>
              <a:rPr lang="en-US" altLang="zh-CN" sz="2800" dirty="0">
                <a:latin typeface="+mj-lt"/>
              </a:rPr>
              <a:t>):</a:t>
            </a:r>
            <a:r>
              <a:rPr lang="zh-CN" altLang="en-US" sz="2800" dirty="0">
                <a:latin typeface="+mj-lt"/>
              </a:rPr>
              <a:t> </a:t>
            </a:r>
            <a:r>
              <a:rPr lang="en-US" altLang="zh-CN" sz="2800" dirty="0">
                <a:latin typeface="Times" charset="0"/>
                <a:ea typeface="Times" charset="0"/>
                <a:cs typeface="Times" charset="0"/>
                <a:hlinkClick r:id="rId2"/>
              </a:rPr>
              <a:t>http://scikit-learn.org/stable/ </a:t>
            </a:r>
            <a:endParaRPr lang="en-US" altLang="zh-CN" sz="2800" dirty="0">
              <a:effectLst/>
              <a:latin typeface="Times" charset="0"/>
              <a:ea typeface="Times" charset="0"/>
              <a:cs typeface="Times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+mj-lt"/>
              </a:rPr>
              <a:t>A</a:t>
            </a:r>
            <a:r>
              <a:rPr lang="en-US" altLang="zh-CN" sz="2800" dirty="0">
                <a:effectLst/>
                <a:latin typeface="+mj-lt"/>
              </a:rPr>
              <a:t> simple and effective set of tools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latin typeface="+mj-lt"/>
              </a:rPr>
              <a:t>Depends on Python's NumPy, SciPy and matplotlib libraries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800" dirty="0">
                <a:latin typeface="+mj-lt"/>
              </a:rPr>
              <a:t>Open source, reusable</a:t>
            </a:r>
            <a:endParaRPr kumimoji="1" lang="zh-CN" altLang="en-US" sz="2800" dirty="0">
              <a:latin typeface="+mj-lt"/>
            </a:endParaRP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BE7CF37-0E1B-3B47-99C7-802F1F06B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37323" y="6482173"/>
            <a:ext cx="1737264" cy="184666"/>
          </a:xfrm>
        </p:spPr>
        <p:txBody>
          <a:bodyPr/>
          <a:lstStyle/>
          <a:p>
            <a:fld id="{AFE7FC83-13BA-D54D-9A9D-DC0A80A568EE}" type="slidenum">
              <a:rPr kumimoji="1" lang="zh-CN" altLang="en-US" sz="1200" smtClean="0"/>
              <a:t>85</a:t>
            </a:fld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95599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034650"/>
            <a:ext cx="7886700" cy="492443"/>
          </a:xfrm>
        </p:spPr>
        <p:txBody>
          <a:bodyPr/>
          <a:lstStyle/>
          <a:p>
            <a:pPr algn="ctr"/>
            <a:r>
              <a:rPr kumimoji="1" lang="en-US" altLang="zh-CN" dirty="0"/>
              <a:t>Common</a:t>
            </a:r>
            <a:r>
              <a:rPr kumimoji="1" lang="zh-CN" altLang="en-US" dirty="0"/>
              <a:t> </a:t>
            </a:r>
            <a:r>
              <a:rPr kumimoji="1" lang="en-US" altLang="zh-CN" dirty="0"/>
              <a:t>Function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lang="en-US" altLang="zh-CN" dirty="0" err="1"/>
              <a:t>Scikit</a:t>
            </a:r>
            <a:r>
              <a:rPr lang="en-US" altLang="zh-CN" dirty="0"/>
              <a:t>-learn </a:t>
            </a:r>
            <a:endParaRPr kumimoji="1"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4770865"/>
              </p:ext>
            </p:extLst>
          </p:nvPr>
        </p:nvGraphicFramePr>
        <p:xfrm>
          <a:off x="342901" y="1984179"/>
          <a:ext cx="8529639" cy="390514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8432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3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32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9111">
                <a:tc>
                  <a:txBody>
                    <a:bodyPr/>
                    <a:lstStyle/>
                    <a:p>
                      <a:pPr algn="ctr"/>
                      <a:endParaRPr lang="zh-CN" altLang="en-US" sz="210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Applications</a:t>
                      </a:r>
                      <a:endParaRPr lang="zh-CN" altLang="en-US" sz="2100" dirty="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Algorithm</a:t>
                      </a:r>
                      <a:endParaRPr lang="zh-CN" altLang="en-US" sz="2100" dirty="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911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Classification</a:t>
                      </a:r>
                      <a:endParaRPr lang="zh-CN" altLang="en-US" sz="210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Anomaly detection, image recognition, etc.</a:t>
                      </a:r>
                      <a:endParaRPr lang="zh-CN" altLang="en-US" sz="210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NL" altLang="zh-CN" sz="210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KNN, SVM</a:t>
                      </a:r>
                      <a:r>
                        <a:rPr lang="en-US" altLang="zh-CN" sz="210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,</a:t>
                      </a:r>
                      <a:r>
                        <a:rPr lang="zh-CN" altLang="en-US" sz="2100" baseline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210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etc. </a:t>
                      </a:r>
                      <a:endParaRPr lang="zh-CN" altLang="en-US" sz="210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911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Clustering</a:t>
                      </a:r>
                      <a:endParaRPr lang="zh-CN" altLang="en-US" sz="210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Image segmentation, group segmentation, etc.</a:t>
                      </a:r>
                      <a:endParaRPr lang="zh-CN" altLang="en-US" sz="210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K-Means, etc. </a:t>
                      </a:r>
                    </a:p>
                    <a:p>
                      <a:pPr algn="ctr"/>
                      <a:endParaRPr lang="zh-CN" altLang="en-US" sz="210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8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Regression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Price forecast, trend forecast, etc.</a:t>
                      </a:r>
                      <a:endParaRPr lang="zh-CN" altLang="en-US" sz="2100" dirty="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100" dirty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Linear regression,</a:t>
                      </a:r>
                      <a:r>
                        <a:rPr lang="zh-CN" altLang="en-US" sz="2100" baseline="0" dirty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 </a:t>
                      </a:r>
                      <a:r>
                        <a:rPr lang="en-US" altLang="zh-CN" sz="2100" dirty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SVR</a:t>
                      </a:r>
                      <a:r>
                        <a:rPr lang="zh-CN" altLang="en-US" sz="2100" dirty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，</a:t>
                      </a:r>
                      <a:r>
                        <a:rPr lang="en-US" altLang="zh-CN" sz="2100" dirty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etc. 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1911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Dimension Reduction 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Visualization</a:t>
                      </a:r>
                      <a:endParaRPr lang="zh-CN" altLang="en-US" sz="2100" dirty="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altLang="zh-CN" sz="2100" dirty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PCA</a:t>
                      </a:r>
                      <a:r>
                        <a:rPr lang="zh-CN" altLang="ro-RO" sz="2100" dirty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，</a:t>
                      </a:r>
                      <a:r>
                        <a:rPr lang="ro-RO" altLang="zh-CN" sz="2100" dirty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NMF</a:t>
                      </a:r>
                      <a:r>
                        <a:rPr lang="zh-CN" altLang="ro-RO" sz="2100" dirty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，</a:t>
                      </a:r>
                      <a:r>
                        <a:rPr lang="ro-RO" altLang="zh-CN" sz="2100" dirty="0">
                          <a:solidFill>
                            <a:schemeClr val="tx1"/>
                          </a:solidFill>
                          <a:latin typeface="Times" charset="0"/>
                          <a:ea typeface="Times" charset="0"/>
                          <a:cs typeface="Times" charset="0"/>
                        </a:rPr>
                        <a:t>etc. </a:t>
                      </a:r>
                    </a:p>
                    <a:p>
                      <a:pPr algn="ctr"/>
                      <a:endParaRPr lang="zh-CN" altLang="en-US" sz="2100" dirty="0">
                        <a:solidFill>
                          <a:schemeClr val="tx1"/>
                        </a:solidFill>
                        <a:latin typeface="Times" charset="0"/>
                        <a:ea typeface="Times" charset="0"/>
                        <a:cs typeface="Times" charset="0"/>
                      </a:endParaRP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FE9A45FE-2049-064E-9C7D-74E6FAA40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137323" y="6482173"/>
            <a:ext cx="1737264" cy="184666"/>
          </a:xfrm>
        </p:spPr>
        <p:txBody>
          <a:bodyPr/>
          <a:lstStyle/>
          <a:p>
            <a:fld id="{AFE7FC83-13BA-D54D-9A9D-DC0A80A568EE}" type="slidenum">
              <a:rPr kumimoji="1" lang="zh-CN" altLang="en-US" sz="1200" smtClean="0"/>
              <a:t>86</a:t>
            </a:fld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7772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20090" y="502977"/>
            <a:ext cx="4877124" cy="15200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368"/>
              </a:lnSpc>
              <a:spcBef>
                <a:spcPct val="0"/>
              </a:spcBef>
              <a:spcAft>
                <a:spcPct val="0"/>
              </a:spcAft>
            </a:pPr>
            <a:r>
              <a:rPr sz="4400" spc="-16">
                <a:solidFill>
                  <a:srgbClr val="000000"/>
                </a:solidFill>
                <a:latin typeface="MDRQGI+CalibriLight"/>
                <a:cs typeface="MDRQGI+CalibriLight"/>
              </a:rPr>
              <a:t>Course</a:t>
            </a:r>
            <a:r>
              <a:rPr sz="4400" spc="15">
                <a:solidFill>
                  <a:srgbClr val="000000"/>
                </a:solidFill>
                <a:latin typeface="MDRQGI+CalibriLight"/>
                <a:cs typeface="MDRQGI+CalibriLight"/>
              </a:rPr>
              <a:t> </a:t>
            </a:r>
            <a:r>
              <a:rPr sz="4400">
                <a:solidFill>
                  <a:srgbClr val="000000"/>
                </a:solidFill>
                <a:latin typeface="MDRQGI+CalibriLight"/>
                <a:cs typeface="MDRQGI+CalibriLight"/>
              </a:rPr>
              <a:t>Landscape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20090" y="2001880"/>
            <a:ext cx="2967530" cy="12857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1.</a:t>
            </a:r>
            <a:r>
              <a:rPr sz="2400" spc="1687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ML Introduction</a:t>
            </a:r>
          </a:p>
          <a:p>
            <a:pPr marL="0" marR="0">
              <a:lnSpc>
                <a:spcPts val="2929"/>
              </a:lnSpc>
              <a:spcBef>
                <a:spcPts val="664"/>
              </a:spcBef>
              <a:spcAft>
                <a:spcPct val="0"/>
              </a:spcAft>
            </a:pP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2.</a:t>
            </a:r>
            <a:r>
              <a:rPr sz="2400" spc="1687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Linear Models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720590" y="2001881"/>
            <a:ext cx="3754631" cy="17451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36397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9.</a:t>
            </a:r>
            <a:r>
              <a:rPr sz="2400" spc="-1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Unsupervised</a:t>
            </a:r>
            <a:r>
              <a:rPr sz="24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Learning</a:t>
            </a:r>
          </a:p>
          <a:p>
            <a:pPr marL="0" marR="0">
              <a:lnSpc>
                <a:spcPts val="2929"/>
              </a:lnSpc>
              <a:spcBef>
                <a:spcPts val="664"/>
              </a:spcBef>
              <a:spcAft>
                <a:spcPct val="0"/>
              </a:spcAft>
            </a:pP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10.</a:t>
            </a:r>
            <a:r>
              <a:rPr sz="2400" spc="-2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Model Selection</a:t>
            </a:r>
          </a:p>
          <a:p>
            <a:pPr marL="0" marR="0">
              <a:lnSpc>
                <a:spcPts val="2929"/>
              </a:lnSpc>
              <a:spcBef>
                <a:spcPts val="664"/>
              </a:spcBef>
              <a:spcAft>
                <a:spcPct val="0"/>
              </a:spcAft>
            </a:pP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11.</a:t>
            </a:r>
            <a:r>
              <a:rPr sz="2400" spc="-2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RL Introduction</a:t>
            </a:r>
            <a:r>
              <a:rPr sz="2400" spc="-13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000"/>
                </a:solidFill>
                <a:latin typeface="Calibri"/>
                <a:cs typeface="Calibri"/>
              </a:rPr>
              <a:t>[</a:t>
            </a:r>
            <a:r>
              <a:rPr lang="en-US" altLang="zh-MO" sz="1800" dirty="0">
                <a:solidFill>
                  <a:srgbClr val="000000"/>
                </a:solidFill>
                <a:latin typeface="Calibri"/>
                <a:cs typeface="Calibri"/>
              </a:rPr>
              <a:t>-</a:t>
            </a:r>
            <a:r>
              <a:rPr sz="1800" dirty="0">
                <a:solidFill>
                  <a:srgbClr val="000000"/>
                </a:solidFill>
                <a:latin typeface="Calibri"/>
                <a:cs typeface="Calibri"/>
              </a:rPr>
              <a:t>]</a:t>
            </a:r>
          </a:p>
          <a:p>
            <a:pPr marL="0" marR="0">
              <a:lnSpc>
                <a:spcPts val="2929"/>
              </a:lnSpc>
              <a:spcBef>
                <a:spcPts val="658"/>
              </a:spcBef>
              <a:spcAft>
                <a:spcPct val="0"/>
              </a:spcAft>
            </a:pP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12.</a:t>
            </a:r>
            <a:r>
              <a:rPr sz="2400" spc="-2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Model-free</a:t>
            </a:r>
            <a:r>
              <a:rPr sz="2400" spc="26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RL</a:t>
            </a:r>
            <a:r>
              <a:rPr lang="en-US" altLang="zh-MO" sz="2400" dirty="0">
                <a:solidFill>
                  <a:srgbClr val="000000"/>
                </a:solidFill>
                <a:latin typeface="Calibri"/>
                <a:cs typeface="Calibri"/>
              </a:rPr>
              <a:t> [-]</a:t>
            </a:r>
            <a:endParaRPr sz="24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0090" y="2914757"/>
            <a:ext cx="3801593" cy="12834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3.</a:t>
            </a:r>
            <a:r>
              <a:rPr sz="2400" spc="1687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SVMs and Kernels</a:t>
            </a:r>
            <a:r>
              <a:rPr sz="2400" spc="32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00000"/>
                </a:solidFill>
                <a:latin typeface="Calibri"/>
                <a:cs typeface="Calibri"/>
              </a:rPr>
              <a:t>[</a:t>
            </a:r>
            <a:r>
              <a:rPr lang="en-US" altLang="zh-MO" sz="1800" dirty="0">
                <a:solidFill>
                  <a:srgbClr val="000000"/>
                </a:solidFill>
                <a:latin typeface="Calibri"/>
                <a:cs typeface="Calibri"/>
              </a:rPr>
              <a:t>-optional</a:t>
            </a:r>
            <a:r>
              <a:rPr sz="1800" dirty="0">
                <a:solidFill>
                  <a:srgbClr val="000000"/>
                </a:solidFill>
                <a:latin typeface="Calibri"/>
                <a:cs typeface="Calibri"/>
              </a:rPr>
              <a:t>]</a:t>
            </a:r>
          </a:p>
          <a:p>
            <a:pPr marL="0" marR="0">
              <a:lnSpc>
                <a:spcPts val="2929"/>
              </a:lnSpc>
              <a:spcBef>
                <a:spcPts val="658"/>
              </a:spcBef>
              <a:spcAft>
                <a:spcPct val="0"/>
              </a:spcAft>
            </a:pP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4.</a:t>
            </a:r>
            <a:r>
              <a:rPr sz="2400" spc="1687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spc="-11" dirty="0">
                <a:solidFill>
                  <a:srgbClr val="000000"/>
                </a:solidFill>
                <a:latin typeface="Calibri"/>
                <a:cs typeface="Calibri"/>
              </a:rPr>
              <a:t>Neural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 Networks</a:t>
            </a:r>
          </a:p>
          <a:p>
            <a:pPr marL="0" marR="0">
              <a:lnSpc>
                <a:spcPts val="2929"/>
              </a:lnSpc>
              <a:spcBef>
                <a:spcPts val="664"/>
              </a:spcBef>
              <a:spcAft>
                <a:spcPct val="0"/>
              </a:spcAft>
            </a:pP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5.</a:t>
            </a:r>
            <a:r>
              <a:rPr sz="2400" spc="1687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spc="-45" dirty="0">
                <a:solidFill>
                  <a:srgbClr val="000000"/>
                </a:solidFill>
                <a:latin typeface="Calibri"/>
                <a:cs typeface="Calibri"/>
              </a:rPr>
              <a:t>Tree</a:t>
            </a:r>
            <a:r>
              <a:rPr sz="2400" spc="58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Models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720590" y="3826871"/>
            <a:ext cx="2724611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13.</a:t>
            </a:r>
            <a:r>
              <a:rPr sz="2400" spc="-2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Multi-agent RL</a:t>
            </a:r>
            <a:r>
              <a:rPr lang="en-US" altLang="zh-MO" sz="2400" dirty="0">
                <a:solidFill>
                  <a:srgbClr val="000000"/>
                </a:solidFill>
                <a:latin typeface="Calibri"/>
                <a:cs typeface="Calibri"/>
              </a:rPr>
              <a:t> [-]</a:t>
            </a:r>
            <a:endParaRPr sz="24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0090" y="4283309"/>
            <a:ext cx="3801593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6.</a:t>
            </a:r>
            <a:r>
              <a:rPr sz="2400" spc="1687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Ensemble</a:t>
            </a:r>
            <a:r>
              <a:rPr sz="2400" spc="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Models</a:t>
            </a:r>
            <a:r>
              <a:rPr lang="en-US" altLang="zh-MO" sz="2400" dirty="0">
                <a:solidFill>
                  <a:srgbClr val="000000"/>
                </a:solidFill>
                <a:latin typeface="Calibri"/>
                <a:cs typeface="Calibri"/>
              </a:rPr>
              <a:t> [cw1]</a:t>
            </a:r>
            <a:endParaRPr sz="24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720590" y="4283309"/>
            <a:ext cx="3041204" cy="360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14.</a:t>
            </a:r>
            <a:r>
              <a:rPr sz="2400" spc="-2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spc="-35" dirty="0">
                <a:solidFill>
                  <a:srgbClr val="000000"/>
                </a:solidFill>
                <a:latin typeface="Calibri"/>
                <a:cs typeface="Calibri"/>
              </a:rPr>
              <a:t>Transfer</a:t>
            </a:r>
            <a:r>
              <a:rPr sz="2400" spc="57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Learning</a:t>
            </a:r>
            <a:r>
              <a:rPr lang="en-US" altLang="zh-MO" sz="2400" dirty="0">
                <a:solidFill>
                  <a:srgbClr val="000000"/>
                </a:solidFill>
                <a:latin typeface="Calibri"/>
                <a:cs typeface="Calibri"/>
              </a:rPr>
              <a:t> [-]</a:t>
            </a:r>
            <a:endParaRPr sz="24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0090" y="4738985"/>
            <a:ext cx="8244398" cy="8218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929"/>
              </a:lnSpc>
              <a:spcBef>
                <a:spcPct val="0"/>
              </a:spcBef>
              <a:spcAft>
                <a:spcPct val="0"/>
              </a:spcAft>
            </a:pP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7.</a:t>
            </a:r>
            <a:r>
              <a:rPr sz="2400" spc="1687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Ranking</a:t>
            </a:r>
            <a:r>
              <a:rPr sz="2400" spc="-12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and Filtering </a:t>
            </a:r>
            <a:r>
              <a:rPr sz="1800" dirty="0">
                <a:solidFill>
                  <a:srgbClr val="000000"/>
                </a:solidFill>
                <a:latin typeface="Calibri"/>
                <a:cs typeface="Calibri"/>
              </a:rPr>
              <a:t>[</a:t>
            </a:r>
            <a:r>
              <a:rPr lang="en-US" altLang="zh-MO" sz="1800" dirty="0">
                <a:solidFill>
                  <a:srgbClr val="000000"/>
                </a:solidFill>
                <a:latin typeface="Calibri"/>
                <a:cs typeface="Calibri"/>
              </a:rPr>
              <a:t>-</a:t>
            </a:r>
            <a:r>
              <a:rPr sz="1800" dirty="0">
                <a:solidFill>
                  <a:srgbClr val="000000"/>
                </a:solidFill>
                <a:latin typeface="Calibri"/>
                <a:cs typeface="Calibri"/>
              </a:rPr>
              <a:t>]</a:t>
            </a:r>
            <a:r>
              <a:rPr sz="1800" spc="200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MO" sz="1800" spc="200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15.</a:t>
            </a:r>
            <a:r>
              <a:rPr sz="2400" spc="-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Advanced ML</a:t>
            </a:r>
          </a:p>
          <a:p>
            <a:pPr marL="0" marR="0">
              <a:lnSpc>
                <a:spcPts val="2929"/>
              </a:lnSpc>
              <a:spcBef>
                <a:spcPts val="664"/>
              </a:spcBef>
              <a:spcAft>
                <a:spcPct val="0"/>
              </a:spcAft>
            </a:pP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8.</a:t>
            </a:r>
            <a:r>
              <a:rPr sz="2400" spc="1687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Graphic Models</a:t>
            </a:r>
            <a:r>
              <a:rPr lang="en-US" altLang="zh-MO" sz="2400" dirty="0">
                <a:solidFill>
                  <a:srgbClr val="000000"/>
                </a:solidFill>
                <a:latin typeface="Calibri"/>
                <a:cs typeface="Calibri"/>
              </a:rPr>
              <a:t> [-]</a:t>
            </a:r>
            <a:r>
              <a:rPr lang="en-US" altLang="zh-MO" sz="2400" spc="11575">
                <a:solidFill>
                  <a:srgbClr val="000000"/>
                </a:solidFill>
                <a:latin typeface="Calibri"/>
                <a:cs typeface="Calibri"/>
              </a:rPr>
              <a:t>	</a:t>
            </a:r>
            <a:r>
              <a:rPr sz="2400">
                <a:solidFill>
                  <a:srgbClr val="000000"/>
                </a:solidFill>
                <a:latin typeface="Calibri"/>
                <a:cs typeface="Calibri"/>
              </a:rPr>
              <a:t>16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.</a:t>
            </a:r>
            <a:r>
              <a:rPr sz="2400" spc="-22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000000"/>
                </a:solidFill>
                <a:latin typeface="Calibri"/>
                <a:cs typeface="Calibri"/>
              </a:rPr>
              <a:t>P</a:t>
            </a:r>
            <a:r>
              <a:rPr lang="en-US" sz="2400" spc="-20" dirty="0">
                <a:solidFill>
                  <a:srgbClr val="000000"/>
                </a:solidFill>
                <a:latin typeface="Calibri"/>
                <a:cs typeface="Calibri"/>
              </a:rPr>
              <a:t>resentation</a:t>
            </a:r>
            <a:r>
              <a:rPr sz="2400" spc="19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000000"/>
                </a:solidFill>
                <a:latin typeface="Calibri"/>
                <a:cs typeface="Calibri"/>
              </a:rPr>
              <a:t>Session</a:t>
            </a: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9C761B5A-5F7E-8540-930C-A6291558E15B}"/>
              </a:ext>
            </a:extLst>
          </p:cNvPr>
          <p:cNvSpPr txBox="1"/>
          <p:nvPr/>
        </p:nvSpPr>
        <p:spPr>
          <a:xfrm>
            <a:off x="251519" y="6381328"/>
            <a:ext cx="8697201" cy="272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 algn="ctr">
              <a:lnSpc>
                <a:spcPts val="2197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rgbClr val="000000"/>
                </a:solidFill>
                <a:latin typeface="Calibri"/>
                <a:cs typeface="Calibri"/>
              </a:rPr>
              <a:t>Partial Slides Credits to Dr. Zhang </a:t>
            </a:r>
            <a:r>
              <a:rPr lang="en-US" sz="1800" dirty="0" err="1">
                <a:solidFill>
                  <a:srgbClr val="000000"/>
                </a:solidFill>
                <a:latin typeface="Calibri"/>
                <a:cs typeface="Calibri"/>
              </a:rPr>
              <a:t>Weinan</a:t>
            </a:r>
            <a:r>
              <a:rPr lang="en-US" sz="1800" dirty="0">
                <a:solidFill>
                  <a:srgbClr val="000000"/>
                </a:solidFill>
                <a:latin typeface="Calibri"/>
                <a:cs typeface="Calibri"/>
              </a:rPr>
              <a:t>, Shanghai </a:t>
            </a:r>
            <a:r>
              <a:rPr lang="en-US" sz="1800" dirty="0" err="1">
                <a:solidFill>
                  <a:srgbClr val="000000"/>
                </a:solidFill>
                <a:latin typeface="Calibri"/>
                <a:cs typeface="Calibri"/>
              </a:rPr>
              <a:t>Jiaotong</a:t>
            </a:r>
            <a:r>
              <a:rPr lang="en-US" sz="1800" dirty="0">
                <a:solidFill>
                  <a:srgbClr val="000000"/>
                </a:solidFill>
                <a:latin typeface="Calibri"/>
                <a:cs typeface="Calibri"/>
              </a:rPr>
              <a:t> Univ.</a:t>
            </a:r>
            <a:endParaRPr sz="18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3417526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749119"/>
            <a:ext cx="7886700" cy="685042"/>
          </a:xfrm>
        </p:spPr>
        <p:txBody>
          <a:bodyPr anchor="ctr">
            <a:normAutofit/>
          </a:bodyPr>
          <a:lstStyle/>
          <a:p>
            <a:pPr algn="ctr"/>
            <a:r>
              <a:rPr kumimoji="1" lang="en-US" altLang="zh-CN" sz="3600" dirty="0"/>
              <a:t>Introduction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to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Machine</a:t>
            </a:r>
            <a:r>
              <a:rPr kumimoji="1" lang="zh-CN" altLang="en-US" sz="3600" dirty="0"/>
              <a:t> </a:t>
            </a:r>
            <a:r>
              <a:rPr kumimoji="1" lang="en-US" altLang="zh-CN" sz="3600" dirty="0"/>
              <a:t>Learning</a:t>
            </a:r>
            <a:endParaRPr kumimoji="1" lang="zh-CN" altLang="en-US" sz="3600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716867A-3081-694A-90EC-AE592E72D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E7FC83-13BA-D54D-9A9D-DC0A80A568EE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88F1437-4A27-CF4F-A5DD-742E2A3B04B4}"/>
              </a:ext>
            </a:extLst>
          </p:cNvPr>
          <p:cNvSpPr/>
          <p:nvPr/>
        </p:nvSpPr>
        <p:spPr>
          <a:xfrm>
            <a:off x="179512" y="6093296"/>
            <a:ext cx="86452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MO" altLang="en-US" dirty="0"/>
              <a:t>https://towardsdatascience.com/coding-deep-learning-for-beginners-types-of-machine-learning-b9e651e1ed9d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1B45E0B7-C9B5-E940-A121-B87BEE74E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3272" y="1511703"/>
            <a:ext cx="6697716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8.07.12"/>
  <p:tag name="AS_TITLE" val="Aspose.Slides for .NET 2.0"/>
  <p:tag name="AS_VERSION" val="18.7"/>
</p:tagLst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25928</TotalTime>
  <Words>4157</Words>
  <Application>Microsoft Macintosh PowerPoint</Application>
  <PresentationFormat>如螢幕大小 (4:3)</PresentationFormat>
  <Paragraphs>761</Paragraphs>
  <Slides>87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85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87</vt:i4>
      </vt:variant>
    </vt:vector>
  </HeadingPairs>
  <TitlesOfParts>
    <vt:vector size="173" baseType="lpstr">
      <vt:lpstr>AGFPCO+CalibriLight</vt:lpstr>
      <vt:lpstr>AJJTRC+CalibriLight</vt:lpstr>
      <vt:lpstr>AMFQPE+CalibriLight</vt:lpstr>
      <vt:lpstr>AWFEBT+CalibriLight</vt:lpstr>
      <vt:lpstr>BARVWE+CalibriLight</vt:lpstr>
      <vt:lpstr>BFVVNH+CalibriLight</vt:lpstr>
      <vt:lpstr>BIJNSE+CalibriLight</vt:lpstr>
      <vt:lpstr>BJHKUI+CalibriLight</vt:lpstr>
      <vt:lpstr>BMQPUD+CalibriLight</vt:lpstr>
      <vt:lpstr>BNDDRT+MicrosoftYaHei</vt:lpstr>
      <vt:lpstr>BPGLQU+CalibriLight</vt:lpstr>
      <vt:lpstr>BVTBDE+CalibriLight</vt:lpstr>
      <vt:lpstr>CFLPAA+MicrosoftYaHei</vt:lpstr>
      <vt:lpstr>CIMDQL+CalibriLight</vt:lpstr>
      <vt:lpstr>CITADS+CalibriLight</vt:lpstr>
      <vt:lpstr>CRJFGM+CalibriLight</vt:lpstr>
      <vt:lpstr>DAPCAA+CalibriLight</vt:lpstr>
      <vt:lpstr>DMAEAT+CalibriLight</vt:lpstr>
      <vt:lpstr>EDQPPL+CalibriLight</vt:lpstr>
      <vt:lpstr>EHHRWJ+CalibriLight</vt:lpstr>
      <vt:lpstr>EIIESF+CalibriLight</vt:lpstr>
      <vt:lpstr>EJNMLP+CalibriLight</vt:lpstr>
      <vt:lpstr>EKKRLK+ComputerModern</vt:lpstr>
      <vt:lpstr>ENFICQ+CalibriLight</vt:lpstr>
      <vt:lpstr>EPQFHT+CalibriLight</vt:lpstr>
      <vt:lpstr>FENLLK+CalibriLight</vt:lpstr>
      <vt:lpstr>FTGJSW+CalibriLight</vt:lpstr>
      <vt:lpstr>FTRWCV+CalibriLight</vt:lpstr>
      <vt:lpstr>GBPCPR+ComputerModern,Italic</vt:lpstr>
      <vt:lpstr>GFGKPW+CalibriLight</vt:lpstr>
      <vt:lpstr>GIOLLT+CalibriLight</vt:lpstr>
      <vt:lpstr>HBNOCQ+ComputerModern,Italic</vt:lpstr>
      <vt:lpstr>HFARFF+CalibriLight</vt:lpstr>
      <vt:lpstr>HJMWKV+CalibriLight</vt:lpstr>
      <vt:lpstr>HQKGGP+CalibriLight</vt:lpstr>
      <vt:lpstr>HQVVED+CalibriLight</vt:lpstr>
      <vt:lpstr>HTERNV+ComputerModern,Italic</vt:lpstr>
      <vt:lpstr>HTKJUC+CalibriLight</vt:lpstr>
      <vt:lpstr>IIUOPU+CalibriLight</vt:lpstr>
      <vt:lpstr>IJIKCP+CalibriLight</vt:lpstr>
      <vt:lpstr>IPDRUK+CalibriLight</vt:lpstr>
      <vt:lpstr>IWORES+ComputerModern</vt:lpstr>
      <vt:lpstr>JCOBUI+CalibriLight</vt:lpstr>
      <vt:lpstr>JGOWMB+CalibriLight</vt:lpstr>
      <vt:lpstr>JLEPLO+CalibriLight</vt:lpstr>
      <vt:lpstr>JNIAHD+CalibriLight</vt:lpstr>
      <vt:lpstr>JQLLBA+MicrosoftYaHei</vt:lpstr>
      <vt:lpstr>JRLDER+CalibriLight</vt:lpstr>
      <vt:lpstr>KGFLEW+CalibriLight</vt:lpstr>
      <vt:lpstr>KMDOIO+CalibriLight</vt:lpstr>
      <vt:lpstr>KMOFHM+CalibriLight</vt:lpstr>
      <vt:lpstr>LGRMVK+ComputerModern</vt:lpstr>
      <vt:lpstr>MDHABB+CalibriLight</vt:lpstr>
      <vt:lpstr>MDRQGI+CalibriLight</vt:lpstr>
      <vt:lpstr>MFMAKP+CalibriLight</vt:lpstr>
      <vt:lpstr>MRBNHC+CalibriLight</vt:lpstr>
      <vt:lpstr>NKKKJD+CalibriLight</vt:lpstr>
      <vt:lpstr>OBTPDC+ComputerModern,Italic</vt:lpstr>
      <vt:lpstr>OEPEED+CalibriLight</vt:lpstr>
      <vt:lpstr>OKGPTI+CalibriLight</vt:lpstr>
      <vt:lpstr>PBDNCN+CalibriLight</vt:lpstr>
      <vt:lpstr>PKVWMF+CalibriLight</vt:lpstr>
      <vt:lpstr>QHDSHD+CalibriLight</vt:lpstr>
      <vt:lpstr>QHSGJJ+CalibriLight</vt:lpstr>
      <vt:lpstr>RFDLQC+ComputerModern,Italic</vt:lpstr>
      <vt:lpstr>RGJVNI+CalibriLight</vt:lpstr>
      <vt:lpstr>SBVTLM+MicrosoftYaHei</vt:lpstr>
      <vt:lpstr>SEWOQD+CalibriLight</vt:lpstr>
      <vt:lpstr>SFRBRJ+CalibriLight</vt:lpstr>
      <vt:lpstr>SimHei</vt:lpstr>
      <vt:lpstr>TJBOPK+CalibriLight</vt:lpstr>
      <vt:lpstr>TOOORP+CalibriLight</vt:lpstr>
      <vt:lpstr>TQTHPS+CalibriLight</vt:lpstr>
      <vt:lpstr>VCWSQR+CalibriLight</vt:lpstr>
      <vt:lpstr>VGAADO+CalibriLight</vt:lpstr>
      <vt:lpstr>VSSNAP+CalibriLight</vt:lpstr>
      <vt:lpstr>WBDSGS+CalibriLight</vt:lpstr>
      <vt:lpstr>WGSOHO+CalibriLight</vt:lpstr>
      <vt:lpstr>WUQMGN+CalibriLight</vt:lpstr>
      <vt:lpstr>WWQUDJ+CalibriLight</vt:lpstr>
      <vt:lpstr>Arial</vt:lpstr>
      <vt:lpstr>Calibri</vt:lpstr>
      <vt:lpstr>Cambria Math</vt:lpstr>
      <vt:lpstr>Times</vt:lpstr>
      <vt:lpstr>Times New Roman</vt:lpstr>
      <vt:lpstr>Theme Office</vt:lpstr>
      <vt:lpstr>PowerPoint 簡報</vt:lpstr>
      <vt:lpstr>PowerPoint 簡報</vt:lpstr>
      <vt:lpstr>PowerPoint 簡報</vt:lpstr>
      <vt:lpstr>PowerPoint 簡報</vt:lpstr>
      <vt:lpstr>PowerPoint 簡報</vt:lpstr>
      <vt:lpstr>Course Objectives</vt:lpstr>
      <vt:lpstr>PowerPoint 簡報</vt:lpstr>
      <vt:lpstr>Introduction to Machine Learning</vt:lpstr>
      <vt:lpstr>Introduction to Machine Learning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Conditional Probability （條件概率）</vt:lpstr>
      <vt:lpstr>Conditional Probability （條件概率推導）</vt:lpstr>
      <vt:lpstr>PowerPoint 簡報</vt:lpstr>
      <vt:lpstr>PowerPoint 簡報</vt:lpstr>
      <vt:lpstr>PowerPoint 簡報</vt:lpstr>
      <vt:lpstr>PowerPoint 簡報</vt:lpstr>
      <vt:lpstr>Example：</vt:lpstr>
      <vt:lpstr>Prior Probability &amp; Posterior Probability</vt:lpstr>
      <vt:lpstr>Prior Probability &amp; Posterior Probability</vt:lpstr>
      <vt:lpstr>PowerPoint 簡報</vt:lpstr>
      <vt:lpstr>PowerPoint 簡報</vt:lpstr>
      <vt:lpstr>Why ML？TML?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Knowledge Graph (KG) – Predict Entity/Relations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ML Use Case 9: Mining Tags in “Barrage--弹幕”</vt:lpstr>
      <vt:lpstr>PowerPoint 簡報</vt:lpstr>
      <vt:lpstr>PowerPoint 簡報</vt:lpstr>
      <vt:lpstr>ML Use Case 11: Multi-labeled Relation Extraction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Basic Categories of Machine Learning</vt:lpstr>
      <vt:lpstr>Python Scikit-learn </vt:lpstr>
      <vt:lpstr>Common Function in Scikit-learn 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李鹏帅</dc:creator>
  <cp:lastModifiedBy>weijiaj@gmail.com</cp:lastModifiedBy>
  <cp:revision>198</cp:revision>
  <dcterms:modified xsi:type="dcterms:W3CDTF">2020-01-15T08:10:39Z</dcterms:modified>
</cp:coreProperties>
</file>